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256" r:id="rId2"/>
    <p:sldId id="346" r:id="rId3"/>
    <p:sldId id="344" r:id="rId4"/>
    <p:sldId id="329" r:id="rId5"/>
    <p:sldId id="260" r:id="rId6"/>
    <p:sldId id="443" r:id="rId7"/>
    <p:sldId id="444" r:id="rId8"/>
    <p:sldId id="460" r:id="rId9"/>
    <p:sldId id="461" r:id="rId10"/>
    <p:sldId id="462" r:id="rId11"/>
    <p:sldId id="463" r:id="rId12"/>
    <p:sldId id="261" r:id="rId13"/>
    <p:sldId id="464" r:id="rId14"/>
    <p:sldId id="465" r:id="rId15"/>
    <p:sldId id="466" r:id="rId16"/>
    <p:sldId id="445" r:id="rId17"/>
    <p:sldId id="467" r:id="rId18"/>
    <p:sldId id="468" r:id="rId19"/>
    <p:sldId id="470" r:id="rId20"/>
    <p:sldId id="471" r:id="rId21"/>
    <p:sldId id="469" r:id="rId22"/>
    <p:sldId id="472" r:id="rId23"/>
    <p:sldId id="473" r:id="rId24"/>
    <p:sldId id="474" r:id="rId25"/>
    <p:sldId id="475" r:id="rId26"/>
    <p:sldId id="476" r:id="rId27"/>
    <p:sldId id="477" r:id="rId28"/>
    <p:sldId id="478" r:id="rId29"/>
    <p:sldId id="446" r:id="rId30"/>
    <p:sldId id="479" r:id="rId31"/>
    <p:sldId id="480" r:id="rId32"/>
    <p:sldId id="481" r:id="rId33"/>
    <p:sldId id="482" r:id="rId34"/>
    <p:sldId id="483" r:id="rId35"/>
    <p:sldId id="447" r:id="rId36"/>
    <p:sldId id="484" r:id="rId37"/>
    <p:sldId id="485" r:id="rId38"/>
    <p:sldId id="487" r:id="rId39"/>
    <p:sldId id="489" r:id="rId40"/>
    <p:sldId id="490" r:id="rId41"/>
    <p:sldId id="486" r:id="rId42"/>
    <p:sldId id="491" r:id="rId43"/>
    <p:sldId id="448" r:id="rId44"/>
    <p:sldId id="492" r:id="rId45"/>
    <p:sldId id="493" r:id="rId46"/>
    <p:sldId id="494" r:id="rId47"/>
    <p:sldId id="449" r:id="rId48"/>
    <p:sldId id="495" r:id="rId49"/>
    <p:sldId id="496" r:id="rId50"/>
    <p:sldId id="497" r:id="rId51"/>
    <p:sldId id="498" r:id="rId52"/>
    <p:sldId id="450" r:id="rId53"/>
    <p:sldId id="499" r:id="rId54"/>
    <p:sldId id="500" r:id="rId55"/>
    <p:sldId id="501" r:id="rId56"/>
    <p:sldId id="502" r:id="rId57"/>
    <p:sldId id="451" r:id="rId58"/>
    <p:sldId id="503" r:id="rId59"/>
    <p:sldId id="504" r:id="rId60"/>
    <p:sldId id="505" r:id="rId61"/>
    <p:sldId id="452" r:id="rId62"/>
    <p:sldId id="507" r:id="rId63"/>
    <p:sldId id="506" r:id="rId64"/>
    <p:sldId id="527" r:id="rId65"/>
    <p:sldId id="508" r:id="rId66"/>
    <p:sldId id="509" r:id="rId67"/>
    <p:sldId id="510" r:id="rId68"/>
    <p:sldId id="528" r:id="rId69"/>
    <p:sldId id="511" r:id="rId70"/>
    <p:sldId id="512" r:id="rId71"/>
    <p:sldId id="529" r:id="rId72"/>
    <p:sldId id="514" r:id="rId73"/>
    <p:sldId id="515" r:id="rId74"/>
    <p:sldId id="530" r:id="rId75"/>
    <p:sldId id="516" r:id="rId76"/>
    <p:sldId id="517" r:id="rId77"/>
    <p:sldId id="531" r:id="rId78"/>
    <p:sldId id="518" r:id="rId79"/>
    <p:sldId id="519" r:id="rId80"/>
    <p:sldId id="453" r:id="rId81"/>
    <p:sldId id="532" r:id="rId82"/>
    <p:sldId id="533" r:id="rId83"/>
    <p:sldId id="534" r:id="rId84"/>
    <p:sldId id="520" r:id="rId85"/>
    <p:sldId id="521" r:id="rId86"/>
    <p:sldId id="535" r:id="rId87"/>
    <p:sldId id="522" r:id="rId88"/>
    <p:sldId id="536" r:id="rId89"/>
    <p:sldId id="524" r:id="rId90"/>
    <p:sldId id="525" r:id="rId91"/>
    <p:sldId id="526" r:id="rId92"/>
    <p:sldId id="454" r:id="rId93"/>
    <p:sldId id="539" r:id="rId94"/>
    <p:sldId id="540" r:id="rId95"/>
    <p:sldId id="543" r:id="rId96"/>
    <p:sldId id="545" r:id="rId97"/>
    <p:sldId id="544" r:id="rId98"/>
    <p:sldId id="547" r:id="rId99"/>
    <p:sldId id="548" r:id="rId100"/>
    <p:sldId id="455" r:id="rId101"/>
    <p:sldId id="541" r:id="rId102"/>
    <p:sldId id="542" r:id="rId103"/>
    <p:sldId id="550" r:id="rId104"/>
    <p:sldId id="549" r:id="rId105"/>
    <p:sldId id="551" r:id="rId106"/>
    <p:sldId id="552" r:id="rId107"/>
    <p:sldId id="553" r:id="rId108"/>
    <p:sldId id="560" r:id="rId109"/>
    <p:sldId id="561" r:id="rId110"/>
    <p:sldId id="554" r:id="rId111"/>
    <p:sldId id="562" r:id="rId112"/>
    <p:sldId id="555" r:id="rId113"/>
    <p:sldId id="563" r:id="rId114"/>
    <p:sldId id="564" r:id="rId115"/>
    <p:sldId id="565" r:id="rId116"/>
    <p:sldId id="566" r:id="rId117"/>
    <p:sldId id="556" r:id="rId118"/>
    <p:sldId id="567" r:id="rId119"/>
    <p:sldId id="456" r:id="rId120"/>
    <p:sldId id="568" r:id="rId121"/>
    <p:sldId id="569" r:id="rId122"/>
    <p:sldId id="571" r:id="rId123"/>
    <p:sldId id="578" r:id="rId124"/>
    <p:sldId id="572" r:id="rId125"/>
    <p:sldId id="574" r:id="rId126"/>
    <p:sldId id="575" r:id="rId127"/>
    <p:sldId id="576" r:id="rId128"/>
    <p:sldId id="457" r:id="rId129"/>
    <p:sldId id="557" r:id="rId130"/>
    <p:sldId id="577" r:id="rId131"/>
    <p:sldId id="579" r:id="rId132"/>
    <p:sldId id="580" r:id="rId133"/>
    <p:sldId id="558" r:id="rId134"/>
    <p:sldId id="581" r:id="rId135"/>
    <p:sldId id="582" r:id="rId136"/>
    <p:sldId id="559" r:id="rId137"/>
    <p:sldId id="583" r:id="rId138"/>
    <p:sldId id="458" r:id="rId139"/>
    <p:sldId id="584" r:id="rId140"/>
    <p:sldId id="585" r:id="rId141"/>
    <p:sldId id="586" r:id="rId142"/>
    <p:sldId id="459" r:id="rId143"/>
    <p:sldId id="587" r:id="rId144"/>
    <p:sldId id="588" r:id="rId145"/>
    <p:sldId id="589" r:id="rId146"/>
    <p:sldId id="590" r:id="rId147"/>
    <p:sldId id="591" r:id="rId148"/>
    <p:sldId id="592" r:id="rId149"/>
    <p:sldId id="314" r:id="rId150"/>
    <p:sldId id="402" r:id="rId151"/>
    <p:sldId id="405" r:id="rId152"/>
    <p:sldId id="538" r:id="rId153"/>
    <p:sldId id="570" r:id="rId154"/>
    <p:sldId id="537" r:id="rId15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204" y="-96"/>
      </p:cViewPr>
      <p:guideLst>
        <p:guide orient="horz" pos="2160"/>
        <p:guide pos="2880"/>
      </p:guideLst>
    </p:cSldViewPr>
  </p:slideViewPr>
  <p:notesTextViewPr>
    <p:cViewPr>
      <p:scale>
        <a:sx n="1" d="1"/>
        <a:sy n="1" d="1"/>
      </p:scale>
      <p:origin x="0" y="0"/>
    </p:cViewPr>
  </p:notesTextViewPr>
  <p:sorterViewPr>
    <p:cViewPr>
      <p:scale>
        <a:sx n="60" d="100"/>
        <a:sy n="60" d="100"/>
      </p:scale>
      <p:origin x="0" y="120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9AF67-89BC-437D-AA8B-F946817C0FB1}" type="datetimeFigureOut">
              <a:rPr lang="fr-FR" smtClean="0"/>
              <a:t>02/01/2014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2AC063-7DBC-4665-B4CA-CA35C4381BCE}" type="slidenum">
              <a:rPr lang="fr-FR" smtClean="0"/>
              <a:t>‹N°›</a:t>
            </a:fld>
            <a:endParaRPr lang="fr-FR"/>
          </a:p>
        </p:txBody>
      </p:sp>
    </p:spTree>
    <p:extLst>
      <p:ext uri="{BB962C8B-B14F-4D97-AF65-F5344CB8AC3E}">
        <p14:creationId xmlns:p14="http://schemas.microsoft.com/office/powerpoint/2010/main" val="326427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8DD6AE-01E5-4093-92F7-873DC902FBC7}" type="slidenum">
              <a:rPr lang="en-US"/>
              <a:pPr/>
              <a:t>2</a:t>
            </a:fld>
            <a:endParaRPr lang="en-US"/>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smtClean="0"/>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1E0B03B4-819B-4827-A7F6-B7BEB66DF7AA}" type="datetimeFigureOut">
              <a:rPr lang="fr-FR" smtClean="0"/>
              <a:t>02/01/2014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7CE3A6-B903-458D-8CED-737F8C1E020E}" type="slidenum">
              <a:rPr lang="fr-FR" smtClean="0"/>
              <a:t>‹N°›</a:t>
            </a:fld>
            <a:endParaRPr lang="fr-F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1E0B03B4-819B-4827-A7F6-B7BEB66DF7AA}" type="datetimeFigureOut">
              <a:rPr lang="fr-FR" smtClean="0"/>
              <a:t>02/01/2014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smtClean="0"/>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E0B03B4-819B-4827-A7F6-B7BEB66DF7AA}" type="datetimeFigureOut">
              <a:rPr lang="fr-FR" smtClean="0"/>
              <a:t>02/01/2014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1E0B03B4-819B-4827-A7F6-B7BEB66DF7AA}" type="datetimeFigureOut">
              <a:rPr lang="fr-FR" smtClean="0"/>
              <a:t>02/01/2014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smtClean="0"/>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E0B03B4-819B-4827-A7F6-B7BEB66DF7AA}" type="datetimeFigureOut">
              <a:rPr lang="fr-FR" smtClean="0"/>
              <a:t>02/01/2014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7CE3A6-B903-458D-8CED-737F8C1E020E}" type="slidenum">
              <a:rPr lang="fr-FR" smtClean="0"/>
              <a:t>‹N°›</a:t>
            </a:fld>
            <a:endParaRPr lang="fr-F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1E0B03B4-819B-4827-A7F6-B7BEB66DF7AA}" type="datetimeFigureOut">
              <a:rPr lang="fr-FR" smtClean="0"/>
              <a:t>02/01/2014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1E0B03B4-819B-4827-A7F6-B7BEB66DF7AA}" type="datetimeFigureOut">
              <a:rPr lang="fr-FR" smtClean="0"/>
              <a:t>02/01/2014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87CE3A6-B903-458D-8CED-737F8C1E020E}" type="slidenum">
              <a:rPr lang="fr-FR" smtClean="0"/>
              <a:t>‹N°›</a:t>
            </a:fld>
            <a:endParaRPr lang="fr-F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1E0B03B4-819B-4827-A7F6-B7BEB66DF7AA}" type="datetimeFigureOut">
              <a:rPr lang="fr-FR" smtClean="0"/>
              <a:t>02/01/2014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B03B4-819B-4827-A7F6-B7BEB66DF7AA}" type="datetimeFigureOut">
              <a:rPr lang="fr-FR" smtClean="0"/>
              <a:t>02/01/2014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E0B03B4-819B-4827-A7F6-B7BEB66DF7AA}" type="datetimeFigureOut">
              <a:rPr lang="fr-FR" smtClean="0"/>
              <a:t>02/01/2014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7CE3A6-B903-458D-8CED-737F8C1E020E}" type="slidenum">
              <a:rPr lang="fr-FR" smtClean="0"/>
              <a:t>‹N°›</a:t>
            </a:fld>
            <a:endParaRPr lang="fr-F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E0B03B4-819B-4827-A7F6-B7BEB66DF7AA}" type="datetimeFigureOut">
              <a:rPr lang="fr-FR" smtClean="0"/>
              <a:t>02/01/2014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7CE3A6-B903-458D-8CED-737F8C1E020E}"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E0B03B4-819B-4827-A7F6-B7BEB66DF7AA}" type="datetimeFigureOut">
              <a:rPr lang="fr-FR" smtClean="0"/>
              <a:t>02/01/2014</a:t>
            </a:fld>
            <a:endParaRPr lang="fr-F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fr-F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87CE3A6-B903-458D-8CED-737F8C1E020E}"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d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d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d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d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d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d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d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d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hyperlink" Target="http://hillside.net/"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d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d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d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3.pd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d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d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d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d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d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d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d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d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d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d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d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d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d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d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La Conception</a:t>
            </a:r>
            <a:br>
              <a:rPr lang="fr-FR" dirty="0" smtClean="0"/>
            </a:br>
            <a:r>
              <a:rPr lang="fr-FR" dirty="0" smtClean="0"/>
              <a:t>la construction</a:t>
            </a:r>
            <a:endParaRPr lang="fr-FR" dirty="0"/>
          </a:p>
        </p:txBody>
      </p:sp>
      <p:sp>
        <p:nvSpPr>
          <p:cNvPr id="3" name="Sous-titre 2"/>
          <p:cNvSpPr>
            <a:spLocks noGrp="1"/>
          </p:cNvSpPr>
          <p:nvPr>
            <p:ph type="subTitle" idx="1"/>
          </p:nvPr>
        </p:nvSpPr>
        <p:spPr/>
        <p:txBody>
          <a:bodyPr/>
          <a:lstStyle/>
          <a:p>
            <a:r>
              <a:rPr lang="fr-FR" dirty="0" smtClean="0"/>
              <a:t>J. Goy</a:t>
            </a:r>
          </a:p>
          <a:p>
            <a:r>
              <a:rPr lang="fr-FR" dirty="0" smtClean="0"/>
              <a:t>Décembre </a:t>
            </a:r>
            <a:r>
              <a:rPr lang="fr-FR" dirty="0" smtClean="0"/>
              <a:t>2013 rev1.0</a:t>
            </a:r>
            <a:endParaRPr lang="fr-FR" dirty="0"/>
          </a:p>
        </p:txBody>
      </p:sp>
      <p:pic>
        <p:nvPicPr>
          <p:cNvPr id="4" name="Espace réservé du contenu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208" y="3645024"/>
            <a:ext cx="2448272" cy="3021511"/>
          </a:xfrm>
          <a:prstGeom prst="rect">
            <a:avLst/>
          </a:prstGeom>
        </p:spPr>
      </p:pic>
    </p:spTree>
    <p:extLst>
      <p:ext uri="{BB962C8B-B14F-4D97-AF65-F5344CB8AC3E}">
        <p14:creationId xmlns:p14="http://schemas.microsoft.com/office/powerpoint/2010/main" val="2129882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UML </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UML 2.0, qui est devenu le standard de la modélisation objet, comporte de nombreux diagrammes (13)</a:t>
            </a:r>
          </a:p>
          <a:p>
            <a:r>
              <a:rPr lang="fr-FR" dirty="0" smtClean="0"/>
              <a:t>Une étude de 2007 a montré que la plupart des utilisateurs d’UML pensaient que seuls 5 diagrammes suffisaient pour représenter l’essentiel d’un système :</a:t>
            </a:r>
          </a:p>
          <a:p>
            <a:pPr lvl="1"/>
            <a:r>
              <a:rPr lang="fr-FR" dirty="0" smtClean="0"/>
              <a:t>Les diagrammes d’activité qui </a:t>
            </a:r>
            <a:r>
              <a:rPr lang="fr-FR" dirty="0" smtClean="0"/>
              <a:t>montrent les </a:t>
            </a:r>
            <a:r>
              <a:rPr lang="fr-FR" dirty="0" smtClean="0"/>
              <a:t>activités conduites dans un processus</a:t>
            </a:r>
          </a:p>
          <a:p>
            <a:pPr lvl="1"/>
            <a:r>
              <a:rPr lang="fr-FR" dirty="0" smtClean="0"/>
              <a:t>Les diagrammes de cas d’utilisation qui montrent les interactions entre un système et son environnement</a:t>
            </a:r>
          </a:p>
          <a:p>
            <a:pPr lvl="1"/>
            <a:r>
              <a:rPr lang="fr-FR" dirty="0" smtClean="0"/>
              <a:t>Les diagrammes de séquence qui montrent les interactions entre les acteurs et le système</a:t>
            </a:r>
          </a:p>
          <a:p>
            <a:pPr lvl="1"/>
            <a:r>
              <a:rPr lang="fr-FR" dirty="0" smtClean="0"/>
              <a:t>Les diagrammes de classe qui montrent les </a:t>
            </a:r>
            <a:r>
              <a:rPr lang="fr-FR" dirty="0" smtClean="0"/>
              <a:t>classes </a:t>
            </a:r>
            <a:r>
              <a:rPr lang="fr-FR" dirty="0" smtClean="0"/>
              <a:t>d’objets du système et leurs associations</a:t>
            </a:r>
          </a:p>
          <a:p>
            <a:pPr lvl="1"/>
            <a:r>
              <a:rPr lang="fr-FR" dirty="0" smtClean="0"/>
              <a:t>Les diagrammes d’état qui montrent comment le système réagit aux événements internes et externes</a:t>
            </a:r>
            <a:endParaRPr lang="fr-FR" dirty="0"/>
          </a:p>
        </p:txBody>
      </p:sp>
    </p:spTree>
    <p:extLst>
      <p:ext uri="{BB962C8B-B14F-4D97-AF65-F5344CB8AC3E}">
        <p14:creationId xmlns:p14="http://schemas.microsoft.com/office/powerpoint/2010/main" val="1086279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Conception orientée objet avec UML</a:t>
            </a:r>
            <a:endParaRPr lang="fr-FR" dirty="0"/>
          </a:p>
        </p:txBody>
      </p:sp>
      <p:sp>
        <p:nvSpPr>
          <p:cNvPr id="5" name="Espace réservé du texte 4"/>
          <p:cNvSpPr>
            <a:spLocks noGrp="1"/>
          </p:cNvSpPr>
          <p:nvPr>
            <p:ph type="body" idx="1"/>
          </p:nvPr>
        </p:nvSpPr>
        <p:spPr/>
        <p:txBody>
          <a:bodyPr/>
          <a:lstStyle/>
          <a:p>
            <a:endParaRPr lang="fr-FR"/>
          </a:p>
        </p:txBody>
      </p:sp>
    </p:spTree>
    <p:extLst>
      <p:ext uri="{BB962C8B-B14F-4D97-AF65-F5344CB8AC3E}">
        <p14:creationId xmlns:p14="http://schemas.microsoft.com/office/powerpoint/2010/main" val="23649330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OO avec UML</a:t>
            </a:r>
            <a:endParaRPr lang="fr-FR" dirty="0"/>
          </a:p>
        </p:txBody>
      </p:sp>
      <p:sp>
        <p:nvSpPr>
          <p:cNvPr id="5" name="Espace réservé du contenu 4"/>
          <p:cNvSpPr>
            <a:spLocks noGrp="1"/>
          </p:cNvSpPr>
          <p:nvPr>
            <p:ph idx="1"/>
          </p:nvPr>
        </p:nvSpPr>
        <p:spPr/>
        <p:txBody>
          <a:bodyPr>
            <a:normAutofit fontScale="92500" lnSpcReduction="10000"/>
          </a:bodyPr>
          <a:lstStyle/>
          <a:p>
            <a:r>
              <a:rPr lang="fr-FR" dirty="0" smtClean="0"/>
              <a:t>Un système </a:t>
            </a:r>
            <a:r>
              <a:rPr lang="fr-FR" dirty="0" smtClean="0"/>
              <a:t>Orienté </a:t>
            </a:r>
            <a:r>
              <a:rPr lang="fr-FR" dirty="0"/>
              <a:t>O</a:t>
            </a:r>
            <a:r>
              <a:rPr lang="fr-FR" dirty="0" smtClean="0"/>
              <a:t>bjet </a:t>
            </a:r>
            <a:r>
              <a:rPr lang="fr-FR" dirty="0" smtClean="0"/>
              <a:t>est constitué d’objets :</a:t>
            </a:r>
          </a:p>
          <a:p>
            <a:pPr lvl="1"/>
            <a:r>
              <a:rPr lang="fr-FR" dirty="0" smtClean="0"/>
              <a:t>Qui maintiennent leur propre état local</a:t>
            </a:r>
          </a:p>
          <a:p>
            <a:pPr lvl="1"/>
            <a:r>
              <a:rPr lang="fr-FR" dirty="0" smtClean="0"/>
              <a:t>Qui permettent des opérations sur cet état</a:t>
            </a:r>
          </a:p>
          <a:p>
            <a:r>
              <a:rPr lang="fr-FR" dirty="0" smtClean="0"/>
              <a:t>La représentation de l’objet est privée et ne peut pas être accédée de l’extérieur de l’objet</a:t>
            </a:r>
          </a:p>
          <a:p>
            <a:r>
              <a:rPr lang="fr-FR" dirty="0" smtClean="0"/>
              <a:t>Le processus conception orientée objet consiste à :</a:t>
            </a:r>
          </a:p>
          <a:p>
            <a:pPr lvl="1"/>
            <a:r>
              <a:rPr lang="fr-FR" dirty="0" smtClean="0"/>
              <a:t>Concevoir des classes d’ objets</a:t>
            </a:r>
          </a:p>
          <a:p>
            <a:pPr lvl="1"/>
            <a:r>
              <a:rPr lang="fr-FR" dirty="0" smtClean="0"/>
              <a:t>Concevoir les relations entre ces classes</a:t>
            </a:r>
          </a:p>
          <a:p>
            <a:r>
              <a:rPr lang="fr-FR" dirty="0" smtClean="0"/>
              <a:t>Quand la conception est réalisée par un programme exécutable, les objets sont crées dynamiquement à partir des définitions de classe</a:t>
            </a:r>
          </a:p>
          <a:p>
            <a:r>
              <a:rPr lang="fr-FR" dirty="0" smtClean="0"/>
              <a:t>Les systèmes OO sont plus faciles à changer</a:t>
            </a:r>
          </a:p>
          <a:p>
            <a:r>
              <a:rPr lang="fr-FR" dirty="0" smtClean="0"/>
              <a:t>L’association fréquente des objets aux choses facilite la compréhension et la maintenabilité de la conception</a:t>
            </a:r>
            <a:endParaRPr lang="fr-FR" dirty="0"/>
          </a:p>
        </p:txBody>
      </p:sp>
    </p:spTree>
    <p:extLst>
      <p:ext uri="{BB962C8B-B14F-4D97-AF65-F5344CB8AC3E}">
        <p14:creationId xmlns:p14="http://schemas.microsoft.com/office/powerpoint/2010/main" val="248719898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activités du processus</a:t>
            </a:r>
            <a:endParaRPr lang="fr-FR" dirty="0"/>
          </a:p>
        </p:txBody>
      </p:sp>
      <p:sp>
        <p:nvSpPr>
          <p:cNvPr id="3" name="Espace réservé du contenu 2"/>
          <p:cNvSpPr>
            <a:spLocks noGrp="1"/>
          </p:cNvSpPr>
          <p:nvPr>
            <p:ph idx="1"/>
          </p:nvPr>
        </p:nvSpPr>
        <p:spPr/>
        <p:txBody>
          <a:bodyPr/>
          <a:lstStyle/>
          <a:p>
            <a:r>
              <a:rPr lang="fr-FR" dirty="0" smtClean="0"/>
              <a:t>Pour développer une conception détaillée </a:t>
            </a:r>
            <a:r>
              <a:rPr lang="fr-FR" dirty="0"/>
              <a:t>O</a:t>
            </a:r>
            <a:r>
              <a:rPr lang="fr-FR" dirty="0" smtClean="0"/>
              <a:t>rientée </a:t>
            </a:r>
            <a:r>
              <a:rPr lang="fr-FR" dirty="0"/>
              <a:t>O</a:t>
            </a:r>
            <a:r>
              <a:rPr lang="fr-FR" dirty="0" smtClean="0"/>
              <a:t>bjet </a:t>
            </a:r>
            <a:r>
              <a:rPr lang="fr-FR" dirty="0" smtClean="0"/>
              <a:t>les étapes seront les suivantes :</a:t>
            </a:r>
          </a:p>
          <a:p>
            <a:pPr lvl="1"/>
            <a:r>
              <a:rPr lang="fr-FR" dirty="0" smtClean="0"/>
              <a:t>Comprendre et définir le contexte et les interactions externes du système </a:t>
            </a:r>
          </a:p>
          <a:p>
            <a:pPr lvl="1"/>
            <a:r>
              <a:rPr lang="fr-FR" dirty="0" smtClean="0"/>
              <a:t>Concevoir l’architecture du système</a:t>
            </a:r>
          </a:p>
          <a:p>
            <a:pPr lvl="1"/>
            <a:r>
              <a:rPr lang="fr-FR" dirty="0" smtClean="0"/>
              <a:t>Identifier les objets principaux du système</a:t>
            </a:r>
          </a:p>
          <a:p>
            <a:pPr lvl="1"/>
            <a:r>
              <a:rPr lang="fr-FR" dirty="0" smtClean="0"/>
              <a:t>Développer les modèles de conception</a:t>
            </a:r>
          </a:p>
          <a:p>
            <a:pPr lvl="1"/>
            <a:r>
              <a:rPr lang="fr-FR" dirty="0" smtClean="0"/>
              <a:t>Spécifier les interfaces </a:t>
            </a:r>
          </a:p>
          <a:p>
            <a:r>
              <a:rPr lang="fr-FR" dirty="0" smtClean="0"/>
              <a:t>Comme toutes les activités </a:t>
            </a:r>
            <a:r>
              <a:rPr lang="fr-FR" dirty="0" smtClean="0"/>
              <a:t>créatrices, </a:t>
            </a:r>
            <a:r>
              <a:rPr lang="fr-FR" dirty="0" smtClean="0"/>
              <a:t>le processus n’est pas clairement séquentiel</a:t>
            </a:r>
            <a:endParaRPr lang="fr-FR" dirty="0"/>
          </a:p>
        </p:txBody>
      </p:sp>
    </p:spTree>
    <p:extLst>
      <p:ext uri="{BB962C8B-B14F-4D97-AF65-F5344CB8AC3E}">
        <p14:creationId xmlns:p14="http://schemas.microsoft.com/office/powerpoint/2010/main" val="22660978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 Contexte du système et interactions </a:t>
            </a:r>
            <a:endParaRPr lang="fr-FR" dirty="0"/>
          </a:p>
        </p:txBody>
      </p:sp>
      <p:sp>
        <p:nvSpPr>
          <p:cNvPr id="3" name="Espace réservé du contenu 2"/>
          <p:cNvSpPr>
            <a:spLocks noGrp="1"/>
          </p:cNvSpPr>
          <p:nvPr>
            <p:ph idx="1"/>
          </p:nvPr>
        </p:nvSpPr>
        <p:spPr/>
        <p:txBody>
          <a:bodyPr>
            <a:normAutofit/>
          </a:bodyPr>
          <a:lstStyle/>
          <a:p>
            <a:r>
              <a:rPr lang="fr-FR" sz="2000" dirty="0" smtClean="0"/>
              <a:t>La première étape de tout processus de conception logicielle est de comprendre les relations entre le logiciel en cours de conception et son environnement</a:t>
            </a:r>
          </a:p>
          <a:p>
            <a:r>
              <a:rPr lang="fr-FR" sz="2000" dirty="0" smtClean="0"/>
              <a:t>Ce qui permettra :</a:t>
            </a:r>
          </a:p>
          <a:p>
            <a:pPr lvl="1"/>
            <a:r>
              <a:rPr lang="fr-FR" sz="1800" dirty="0" smtClean="0"/>
              <a:t>De décider comment fournir les fonctionnalités requises</a:t>
            </a:r>
          </a:p>
          <a:p>
            <a:pPr lvl="1"/>
            <a:r>
              <a:rPr lang="fr-FR" sz="1800" dirty="0" smtClean="0"/>
              <a:t>De structurer le système</a:t>
            </a:r>
          </a:p>
          <a:p>
            <a:pPr lvl="1"/>
            <a:r>
              <a:rPr lang="fr-FR" sz="1800" dirty="0" smtClean="0"/>
              <a:t>De fixer les frontières du systèmes</a:t>
            </a:r>
          </a:p>
          <a:p>
            <a:r>
              <a:rPr lang="fr-FR" sz="2000" dirty="0" smtClean="0"/>
              <a:t>Les modèles de contexte et les modèles d’interaction présentent des vues complémentaires des relations entre un système et son environnement :</a:t>
            </a:r>
          </a:p>
          <a:p>
            <a:pPr lvl="1"/>
            <a:r>
              <a:rPr lang="fr-FR" sz="1800" dirty="0" smtClean="0"/>
              <a:t>Le modèle de contexte est un modèle structurel qui montre les autres systèmes de l’environnement</a:t>
            </a:r>
          </a:p>
          <a:p>
            <a:pPr lvl="1"/>
            <a:r>
              <a:rPr lang="fr-FR" sz="1800" dirty="0" smtClean="0"/>
              <a:t>Le modèle d’interaction est un modèle dynamique qui montre comment le système interagit avec son environnement</a:t>
            </a:r>
          </a:p>
        </p:txBody>
      </p:sp>
    </p:spTree>
    <p:extLst>
      <p:ext uri="{BB962C8B-B14F-4D97-AF65-F5344CB8AC3E}">
        <p14:creationId xmlns:p14="http://schemas.microsoft.com/office/powerpoint/2010/main" val="28189404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Contexte de la station météo</a:t>
            </a:r>
            <a:endParaRPr lang="fr-FR" dirty="0"/>
          </a:p>
        </p:txBody>
      </p:sp>
      <p:pic>
        <p:nvPicPr>
          <p:cNvPr id="5" name="Content Placeholder 3" descr="7.1 WeatherStatContext.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3566" r="-3566"/>
              <a:stretch>
                <a:fillRect/>
              </a:stretch>
            </p:blipFill>
          </mc:Choice>
          <mc:Fallback>
            <p:blipFill>
              <a:blip r:embed="rId3"/>
              <a:srcRect l="-3566" r="-3566"/>
              <a:stretch>
                <a:fillRect/>
              </a:stretch>
            </p:blipFill>
          </mc:Fallback>
        </mc:AlternateContent>
        <p:spPr>
          <a:xfrm>
            <a:off x="827584" y="1988840"/>
            <a:ext cx="7347140" cy="4040674"/>
          </a:xfrm>
        </p:spPr>
      </p:pic>
    </p:spTree>
    <p:extLst>
      <p:ext uri="{BB962C8B-B14F-4D97-AF65-F5344CB8AC3E}">
        <p14:creationId xmlns:p14="http://schemas.microsoft.com/office/powerpoint/2010/main" val="3192611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Cas d’utilisation de la station météo</a:t>
            </a:r>
            <a:endParaRPr lang="fr-FR" dirty="0"/>
          </a:p>
        </p:txBody>
      </p:sp>
      <p:pic>
        <p:nvPicPr>
          <p:cNvPr id="6" name="Content Placeholder 3" descr="7.2 WS-UseCase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83216" r="-83216"/>
              <a:stretch>
                <a:fillRect/>
              </a:stretch>
            </p:blipFill>
          </mc:Choice>
          <mc:Fallback>
            <p:blipFill>
              <a:blip r:embed="rId3"/>
              <a:srcRect l="-83216" r="-83216"/>
              <a:stretch>
                <a:fillRect/>
              </a:stretch>
            </p:blipFill>
          </mc:Fallback>
        </mc:AlternateContent>
        <p:spPr>
          <a:xfrm>
            <a:off x="190250" y="1628800"/>
            <a:ext cx="8641541" cy="4752527"/>
          </a:xfrm>
        </p:spPr>
      </p:pic>
    </p:spTree>
    <p:extLst>
      <p:ext uri="{BB962C8B-B14F-4D97-AF65-F5344CB8AC3E}">
        <p14:creationId xmlns:p14="http://schemas.microsoft.com/office/powerpoint/2010/main" val="34024666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Cas d’utilisation : </a:t>
            </a:r>
            <a:r>
              <a:rPr lang="fr-FR" dirty="0"/>
              <a:t>R</a:t>
            </a:r>
            <a:r>
              <a:rPr lang="fr-FR" dirty="0" smtClean="0"/>
              <a:t>apport météo</a:t>
            </a:r>
            <a:endParaRPr lang="fr-FR" dirty="0"/>
          </a:p>
        </p:txBody>
      </p:sp>
      <p:sp>
        <p:nvSpPr>
          <p:cNvPr id="3" name="Espace réservé du contenu 2"/>
          <p:cNvSpPr>
            <a:spLocks noGrp="1"/>
          </p:cNvSpPr>
          <p:nvPr>
            <p:ph idx="1"/>
          </p:nvPr>
        </p:nvSpPr>
        <p:spPr/>
        <p:txBody>
          <a:bodyPr/>
          <a:lstStyle/>
          <a:p>
            <a:endParaRPr lang="fr-FR"/>
          </a:p>
        </p:txBody>
      </p:sp>
      <p:graphicFrame>
        <p:nvGraphicFramePr>
          <p:cNvPr id="7" name="Content Placeholder 4"/>
          <p:cNvGraphicFramePr>
            <a:graphicFrameLocks/>
          </p:cNvGraphicFramePr>
          <p:nvPr/>
        </p:nvGraphicFramePr>
        <p:xfrm>
          <a:off x="457200" y="1661727"/>
          <a:ext cx="8229600" cy="4683760"/>
        </p:xfrm>
        <a:graphic>
          <a:graphicData uri="http://schemas.openxmlformats.org/drawingml/2006/table">
            <a:tbl>
              <a:tblPr firstRow="1" bandRow="1">
                <a:tableStyleId>{5C22544A-7EE6-4342-B048-85BDC9FD1C3A}</a:tableStyleId>
              </a:tblPr>
              <a:tblGrid>
                <a:gridCol w="1556034"/>
                <a:gridCol w="6673566"/>
              </a:tblGrid>
              <a:tr h="370840">
                <a:tc>
                  <a:txBody>
                    <a:bodyPr/>
                    <a:lstStyle/>
                    <a:p>
                      <a:r>
                        <a:rPr lang="en-US" sz="1600" dirty="0" smtClean="0"/>
                        <a:t>System</a:t>
                      </a:r>
                    </a:p>
                  </a:txBody>
                  <a:tcPr/>
                </a:tc>
                <a:tc>
                  <a:txBody>
                    <a:bodyPr/>
                    <a:lstStyle/>
                    <a:p>
                      <a:r>
                        <a:rPr lang="en-US" sz="1600" dirty="0" smtClean="0"/>
                        <a:t>Weather station</a:t>
                      </a:r>
                      <a:endParaRPr lang="en-US" sz="1600" dirty="0"/>
                    </a:p>
                  </a:txBody>
                  <a:tcPr/>
                </a:tc>
              </a:tr>
              <a:tr h="370840">
                <a:tc>
                  <a:txBody>
                    <a:bodyPr/>
                    <a:lstStyle/>
                    <a:p>
                      <a:r>
                        <a:rPr lang="en-US" sz="1600" dirty="0" smtClean="0"/>
                        <a:t>Use case</a:t>
                      </a:r>
                      <a:endParaRPr lang="en-US" sz="1600" dirty="0"/>
                    </a:p>
                  </a:txBody>
                  <a:tcPr/>
                </a:tc>
                <a:tc>
                  <a:txBody>
                    <a:bodyPr/>
                    <a:lstStyle/>
                    <a:p>
                      <a:r>
                        <a:rPr lang="en-US" sz="1600" dirty="0" smtClean="0"/>
                        <a:t>Report weather</a:t>
                      </a:r>
                      <a:endParaRPr lang="en-US" sz="1600" dirty="0"/>
                    </a:p>
                  </a:txBody>
                  <a:tcPr/>
                </a:tc>
              </a:tr>
              <a:tr h="370840">
                <a:tc>
                  <a:txBody>
                    <a:bodyPr/>
                    <a:lstStyle/>
                    <a:p>
                      <a:r>
                        <a:rPr lang="en-US" sz="1600" dirty="0" smtClean="0"/>
                        <a:t>Actors</a:t>
                      </a:r>
                      <a:endParaRPr lang="en-US" sz="1600" dirty="0"/>
                    </a:p>
                  </a:txBody>
                  <a:tcPr/>
                </a:tc>
                <a:tc>
                  <a:txBody>
                    <a:bodyPr/>
                    <a:lstStyle/>
                    <a:p>
                      <a:r>
                        <a:rPr lang="en-US" sz="1600" kern="1200" dirty="0" smtClean="0">
                          <a:solidFill>
                            <a:schemeClr val="dk1"/>
                          </a:solidFill>
                          <a:latin typeface="+mn-lt"/>
                          <a:ea typeface="+mn-ea"/>
                          <a:cs typeface="+mn-cs"/>
                        </a:rPr>
                        <a:t>Weather information system, Weather station</a:t>
                      </a:r>
                      <a:r>
                        <a:rPr lang="en-GB" sz="1600" dirty="0" smtClean="0"/>
                        <a:t> </a:t>
                      </a:r>
                      <a:endParaRPr lang="en-US" sz="1600" dirty="0"/>
                    </a:p>
                  </a:txBody>
                  <a:tcPr/>
                </a:tc>
              </a:tr>
              <a:tr h="370840">
                <a:tc>
                  <a:txBody>
                    <a:bodyPr/>
                    <a:lstStyle/>
                    <a:p>
                      <a:r>
                        <a:rPr lang="en-US" sz="1600" dirty="0" smtClean="0"/>
                        <a:t>Description</a:t>
                      </a:r>
                      <a:endParaRPr lang="en-US" sz="1600" dirty="0"/>
                    </a:p>
                  </a:txBody>
                  <a:tcPr/>
                </a:tc>
                <a:tc>
                  <a:txBody>
                    <a:bodyPr/>
                    <a:lstStyle/>
                    <a:p>
                      <a:r>
                        <a:rPr lang="en-US" sz="1600" kern="1200" dirty="0" smtClean="0">
                          <a:solidFill>
                            <a:schemeClr val="dk1"/>
                          </a:solidFill>
                          <a:latin typeface="+mn-lt"/>
                          <a:ea typeface="+mn-ea"/>
                          <a:cs typeface="+mn-cs"/>
                        </a:rPr>
                        <a:t>The weather station sends a summary of the weather data that has been collected from the instruments in the collection period to the weather information system. The data sent are the maximum, minimum, and average ground and air temperatures; the maximum, minimum, and average air pressures; the maximum, minimum, and average wind speeds; the total rainfall; and the wind direction as sampled at five-minute intervals.</a:t>
                      </a:r>
                      <a:r>
                        <a:rPr lang="en-GB" sz="1600" dirty="0" smtClean="0"/>
                        <a:t> </a:t>
                      </a:r>
                      <a:endParaRPr lang="en-US" sz="1600" dirty="0"/>
                    </a:p>
                  </a:txBody>
                  <a:tcPr/>
                </a:tc>
              </a:tr>
              <a:tr h="370840">
                <a:tc>
                  <a:txBody>
                    <a:bodyPr/>
                    <a:lstStyle/>
                    <a:p>
                      <a:r>
                        <a:rPr lang="en-US" sz="1600" dirty="0" smtClean="0"/>
                        <a:t>Stimulus</a:t>
                      </a:r>
                      <a:endParaRPr lang="en-US" sz="1600" dirty="0"/>
                    </a:p>
                  </a:txBody>
                  <a:tcPr/>
                </a:tc>
                <a:tc>
                  <a:txBody>
                    <a:bodyPr/>
                    <a:lstStyle/>
                    <a:p>
                      <a:r>
                        <a:rPr lang="en-US" sz="1600" kern="1200" dirty="0" smtClean="0">
                          <a:solidFill>
                            <a:schemeClr val="dk1"/>
                          </a:solidFill>
                          <a:latin typeface="+mn-lt"/>
                          <a:ea typeface="+mn-ea"/>
                          <a:cs typeface="+mn-cs"/>
                        </a:rPr>
                        <a:t>The weather information system establishes a satellite communication link with the weather station and requests transmission of the data.</a:t>
                      </a:r>
                      <a:r>
                        <a:rPr lang="en-GB" sz="1600" dirty="0" smtClean="0"/>
                        <a:t> </a:t>
                      </a:r>
                      <a:endParaRPr lang="en-US" sz="1600" dirty="0"/>
                    </a:p>
                  </a:txBody>
                  <a:tcPr/>
                </a:tc>
              </a:tr>
              <a:tr h="370840">
                <a:tc>
                  <a:txBody>
                    <a:bodyPr/>
                    <a:lstStyle/>
                    <a:p>
                      <a:r>
                        <a:rPr lang="en-US" sz="1600" dirty="0" smtClean="0"/>
                        <a:t>Response</a:t>
                      </a:r>
                      <a:endParaRPr lang="en-US" sz="1600" dirty="0"/>
                    </a:p>
                  </a:txBody>
                  <a:tcPr/>
                </a:tc>
                <a:tc>
                  <a:txBody>
                    <a:bodyPr/>
                    <a:lstStyle/>
                    <a:p>
                      <a:r>
                        <a:rPr lang="en-US" sz="1600" kern="1200" dirty="0" smtClean="0">
                          <a:solidFill>
                            <a:schemeClr val="dk1"/>
                          </a:solidFill>
                          <a:latin typeface="+mn-lt"/>
                          <a:ea typeface="+mn-ea"/>
                          <a:cs typeface="+mn-cs"/>
                        </a:rPr>
                        <a:t>The summarized data is sent to the weather information system.</a:t>
                      </a:r>
                      <a:r>
                        <a:rPr lang="en-GB" sz="1600" dirty="0" smtClean="0"/>
                        <a:t> </a:t>
                      </a:r>
                      <a:endParaRPr lang="en-US" sz="1600" dirty="0"/>
                    </a:p>
                  </a:txBody>
                  <a:tcPr/>
                </a:tc>
              </a:tr>
              <a:tr h="370840">
                <a:tc>
                  <a:txBody>
                    <a:bodyPr/>
                    <a:lstStyle/>
                    <a:p>
                      <a:r>
                        <a:rPr lang="en-US" sz="1600" dirty="0" smtClean="0"/>
                        <a:t>Comments</a:t>
                      </a:r>
                      <a:endParaRPr lang="en-US" sz="1600" dirty="0"/>
                    </a:p>
                  </a:txBody>
                  <a:tcPr/>
                </a:tc>
                <a:tc>
                  <a:txBody>
                    <a:bodyPr/>
                    <a:lstStyle/>
                    <a:p>
                      <a:r>
                        <a:rPr lang="en-US" sz="1600" kern="1200" dirty="0" smtClean="0">
                          <a:solidFill>
                            <a:schemeClr val="dk1"/>
                          </a:solidFill>
                          <a:latin typeface="+mn-lt"/>
                          <a:ea typeface="+mn-ea"/>
                          <a:cs typeface="+mn-cs"/>
                        </a:rPr>
                        <a:t>Weather stations are usually asked to report once per hour but this frequency may differ from one station to another and may be modified in the future.</a:t>
                      </a:r>
                      <a:r>
                        <a:rPr lang="en-GB" sz="1600" dirty="0" smtClean="0"/>
                        <a:t> </a:t>
                      </a:r>
                      <a:endParaRPr lang="en-US" sz="1600" dirty="0"/>
                    </a:p>
                  </a:txBody>
                  <a:tcPr/>
                </a:tc>
              </a:tr>
            </a:tbl>
          </a:graphicData>
        </a:graphic>
      </p:graphicFrame>
    </p:spTree>
    <p:extLst>
      <p:ext uri="{BB962C8B-B14F-4D97-AF65-F5344CB8AC3E}">
        <p14:creationId xmlns:p14="http://schemas.microsoft.com/office/powerpoint/2010/main" val="23233675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 Conception de l’architecture</a:t>
            </a:r>
            <a:endParaRPr lang="fr-FR" dirty="0"/>
          </a:p>
        </p:txBody>
      </p:sp>
      <p:sp>
        <p:nvSpPr>
          <p:cNvPr id="3" name="Espace réservé du contenu 2"/>
          <p:cNvSpPr>
            <a:spLocks noGrp="1"/>
          </p:cNvSpPr>
          <p:nvPr>
            <p:ph idx="1"/>
          </p:nvPr>
        </p:nvSpPr>
        <p:spPr/>
        <p:txBody>
          <a:bodyPr>
            <a:normAutofit/>
          </a:bodyPr>
          <a:lstStyle/>
          <a:p>
            <a:r>
              <a:rPr lang="fr-FR" dirty="0" smtClean="0"/>
              <a:t>Une fois les interactions du système et de son environnement définies, ces informations peuvent être utilisées  pour concevoir l’architecture</a:t>
            </a:r>
          </a:p>
          <a:p>
            <a:r>
              <a:rPr lang="fr-FR" dirty="0" smtClean="0"/>
              <a:t>On identifie :</a:t>
            </a:r>
          </a:p>
          <a:p>
            <a:pPr lvl="1"/>
            <a:r>
              <a:rPr lang="fr-FR" dirty="0"/>
              <a:t>L</a:t>
            </a:r>
            <a:r>
              <a:rPr lang="fr-FR" dirty="0" smtClean="0"/>
              <a:t>es composants principaux du système </a:t>
            </a:r>
          </a:p>
          <a:p>
            <a:pPr lvl="1"/>
            <a:r>
              <a:rPr lang="fr-FR" dirty="0" smtClean="0"/>
              <a:t>Leurs interactions</a:t>
            </a:r>
          </a:p>
        </p:txBody>
      </p:sp>
    </p:spTree>
    <p:extLst>
      <p:ext uri="{BB962C8B-B14F-4D97-AF65-F5344CB8AC3E}">
        <p14:creationId xmlns:p14="http://schemas.microsoft.com/office/powerpoint/2010/main" val="28090631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Architecture de la station météo</a:t>
            </a:r>
            <a:endParaRPr lang="fr-FR" dirty="0"/>
          </a:p>
        </p:txBody>
      </p:sp>
      <p:pic>
        <p:nvPicPr>
          <p:cNvPr id="5" name="Content Placeholder 3" descr="7.4 WS-Architecture.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16491" b="-16491"/>
              <a:stretch>
                <a:fillRect/>
              </a:stretch>
            </p:blipFill>
          </mc:Choice>
          <mc:Fallback>
            <p:blipFill>
              <a:blip r:embed="rId3"/>
              <a:srcRect t="-16491" b="-16491"/>
              <a:stretch>
                <a:fillRect/>
              </a:stretch>
            </p:blipFill>
          </mc:Fallback>
        </mc:AlternateContent>
        <p:spPr>
          <a:xfrm>
            <a:off x="611560" y="1340768"/>
            <a:ext cx="8126194" cy="4469076"/>
          </a:xfrm>
        </p:spPr>
      </p:pic>
      <p:sp>
        <p:nvSpPr>
          <p:cNvPr id="3" name="ZoneTexte 2"/>
          <p:cNvSpPr txBox="1"/>
          <p:nvPr/>
        </p:nvSpPr>
        <p:spPr>
          <a:xfrm>
            <a:off x="683568" y="5949280"/>
            <a:ext cx="5256584" cy="646331"/>
          </a:xfrm>
          <a:prstGeom prst="rect">
            <a:avLst/>
          </a:prstGeom>
          <a:noFill/>
        </p:spPr>
        <p:txBody>
          <a:bodyPr wrap="square" rtlCol="0">
            <a:spAutoFit/>
          </a:bodyPr>
          <a:lstStyle/>
          <a:p>
            <a:r>
              <a:rPr lang="fr-FR" i="1" dirty="0" smtClean="0"/>
              <a:t>Encore un nouveau style !</a:t>
            </a:r>
          </a:p>
          <a:p>
            <a:r>
              <a:rPr lang="fr-FR" i="1" dirty="0" smtClean="0"/>
              <a:t>Ici l’émetteur n’ a pas à s’occuper du receveur</a:t>
            </a:r>
            <a:endParaRPr lang="fr-FR" i="1" dirty="0"/>
          </a:p>
        </p:txBody>
      </p:sp>
    </p:spTree>
    <p:extLst>
      <p:ext uri="{BB962C8B-B14F-4D97-AF65-F5344CB8AC3E}">
        <p14:creationId xmlns:p14="http://schemas.microsoft.com/office/powerpoint/2010/main" val="41158881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457200" y="533400"/>
            <a:ext cx="8507288" cy="990600"/>
          </a:xfrm>
        </p:spPr>
        <p:txBody>
          <a:bodyPr>
            <a:noAutofit/>
          </a:bodyPr>
          <a:lstStyle/>
          <a:p>
            <a:r>
              <a:rPr lang="fr-FR" sz="3200" dirty="0" smtClean="0"/>
              <a:t>Architecture du sous-système « Data Collection »</a:t>
            </a:r>
            <a:endParaRPr lang="fr-FR" sz="3200" dirty="0"/>
          </a:p>
        </p:txBody>
      </p:sp>
      <p:pic>
        <p:nvPicPr>
          <p:cNvPr id="6" name="Content Placeholder 3" descr="7.5 DataCollection.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9317" r="-9317"/>
              <a:stretch>
                <a:fillRect/>
              </a:stretch>
            </p:blipFill>
          </mc:Choice>
          <mc:Fallback>
            <p:blipFill>
              <a:blip r:embed="rId3"/>
              <a:srcRect l="-9317" r="-9317"/>
              <a:stretch>
                <a:fillRect/>
              </a:stretch>
            </p:blipFill>
          </mc:Fallback>
        </mc:AlternateContent>
        <p:spPr>
          <a:xfrm>
            <a:off x="1331640" y="1916832"/>
            <a:ext cx="6415255" cy="3528129"/>
          </a:xfrm>
        </p:spPr>
      </p:pic>
      <p:sp>
        <p:nvSpPr>
          <p:cNvPr id="7" name="ZoneTexte 6"/>
          <p:cNvSpPr txBox="1"/>
          <p:nvPr/>
        </p:nvSpPr>
        <p:spPr>
          <a:xfrm>
            <a:off x="683568" y="5949280"/>
            <a:ext cx="5256584" cy="369332"/>
          </a:xfrm>
          <a:prstGeom prst="rect">
            <a:avLst/>
          </a:prstGeom>
          <a:noFill/>
        </p:spPr>
        <p:txBody>
          <a:bodyPr wrap="square" rtlCol="0">
            <a:spAutoFit/>
          </a:bodyPr>
          <a:lstStyle/>
          <a:p>
            <a:r>
              <a:rPr lang="fr-FR" i="1" dirty="0" smtClean="0"/>
              <a:t>Pattern producteur -consommateur</a:t>
            </a:r>
            <a:endParaRPr lang="fr-FR" i="1" dirty="0"/>
          </a:p>
        </p:txBody>
      </p:sp>
    </p:spTree>
    <p:extLst>
      <p:ext uri="{BB962C8B-B14F-4D97-AF65-F5344CB8AC3E}">
        <p14:creationId xmlns:p14="http://schemas.microsoft.com/office/powerpoint/2010/main" val="3645078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 de la notation</a:t>
            </a:r>
            <a:endParaRPr lang="fr-FR" dirty="0"/>
          </a:p>
        </p:txBody>
      </p:sp>
      <p:sp>
        <p:nvSpPr>
          <p:cNvPr id="3" name="Espace réservé du contenu 2"/>
          <p:cNvSpPr>
            <a:spLocks noGrp="1"/>
          </p:cNvSpPr>
          <p:nvPr>
            <p:ph idx="1"/>
          </p:nvPr>
        </p:nvSpPr>
        <p:spPr/>
        <p:txBody>
          <a:bodyPr/>
          <a:lstStyle/>
          <a:p>
            <a:r>
              <a:rPr lang="fr-FR" dirty="0" smtClean="0"/>
              <a:t>Lors du développement d’un modèle on se doit d’être flexible dans l’utilisation de la notation </a:t>
            </a:r>
          </a:p>
          <a:p>
            <a:r>
              <a:rPr lang="fr-FR" dirty="0" smtClean="0"/>
              <a:t>Les niveaux de détail et de rigueur dépendent de l’intention de l’utilisateur de la notation </a:t>
            </a:r>
          </a:p>
          <a:p>
            <a:r>
              <a:rPr lang="fr-FR" dirty="0" smtClean="0"/>
              <a:t>Il y a trois façons d’utiliser les modèles graphiques :</a:t>
            </a:r>
          </a:p>
          <a:p>
            <a:pPr lvl="1"/>
            <a:r>
              <a:rPr lang="fr-FR" dirty="0" smtClean="0"/>
              <a:t>Comme un moyen de faciliter la discussion à </a:t>
            </a:r>
            <a:r>
              <a:rPr lang="fr-FR" dirty="0" smtClean="0"/>
              <a:t>propos </a:t>
            </a:r>
            <a:r>
              <a:rPr lang="fr-FR" dirty="0" smtClean="0"/>
              <a:t>d’un système existant ou futur</a:t>
            </a:r>
          </a:p>
          <a:p>
            <a:pPr lvl="1"/>
            <a:r>
              <a:rPr lang="fr-FR" dirty="0" smtClean="0"/>
              <a:t>Comme un moyen de documenter un système existant</a:t>
            </a:r>
          </a:p>
          <a:p>
            <a:pPr lvl="1"/>
            <a:r>
              <a:rPr lang="fr-FR" dirty="0" smtClean="0"/>
              <a:t>Comme une description détaillée du système, pouvant être utilisée pour générer l’implémentation du système</a:t>
            </a:r>
          </a:p>
        </p:txBody>
      </p:sp>
    </p:spTree>
    <p:extLst>
      <p:ext uri="{BB962C8B-B14F-4D97-AF65-F5344CB8AC3E}">
        <p14:creationId xmlns:p14="http://schemas.microsoft.com/office/powerpoint/2010/main" val="13774658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Identification des classes d’objet</a:t>
            </a:r>
            <a:endParaRPr lang="fr-FR" dirty="0"/>
          </a:p>
        </p:txBody>
      </p:sp>
      <p:sp>
        <p:nvSpPr>
          <p:cNvPr id="3" name="Espace réservé du contenu 2"/>
          <p:cNvSpPr>
            <a:spLocks noGrp="1"/>
          </p:cNvSpPr>
          <p:nvPr>
            <p:ph idx="1"/>
          </p:nvPr>
        </p:nvSpPr>
        <p:spPr>
          <a:xfrm>
            <a:off x="457200" y="1600200"/>
            <a:ext cx="8579296" cy="4876800"/>
          </a:xfrm>
        </p:spPr>
        <p:txBody>
          <a:bodyPr>
            <a:normAutofit fontScale="92500"/>
          </a:bodyPr>
          <a:lstStyle/>
          <a:p>
            <a:r>
              <a:rPr lang="fr-FR" dirty="0" smtClean="0"/>
              <a:t>A ce niveau on commence à avoir quelques idées sur les objets du système</a:t>
            </a:r>
          </a:p>
          <a:p>
            <a:r>
              <a:rPr lang="fr-FR" dirty="0" smtClean="0"/>
              <a:t>Les cas d’utilisation permettent d’identifier les objets et les fonctions du système</a:t>
            </a:r>
          </a:p>
          <a:p>
            <a:r>
              <a:rPr lang="fr-FR" dirty="0" smtClean="0"/>
              <a:t>Il y a plusieurs façons pour identifier les classes d’objet en conception Orientée Objet :</a:t>
            </a:r>
          </a:p>
          <a:p>
            <a:pPr lvl="1"/>
            <a:r>
              <a:rPr lang="fr-FR" dirty="0" smtClean="0"/>
              <a:t>Utiliser une analyse grammaticale de la description du système à construire (Abbott 1983) :</a:t>
            </a:r>
          </a:p>
          <a:p>
            <a:pPr lvl="2"/>
            <a:r>
              <a:rPr lang="fr-FR" dirty="0" smtClean="0"/>
              <a:t>Les objets et leurs attributs sont des noms</a:t>
            </a:r>
          </a:p>
          <a:p>
            <a:pPr lvl="2"/>
            <a:r>
              <a:rPr lang="fr-FR" dirty="0" smtClean="0"/>
              <a:t>Les fonctions ou les services sont des verbes</a:t>
            </a:r>
          </a:p>
          <a:p>
            <a:pPr lvl="1"/>
            <a:r>
              <a:rPr lang="fr-FR" dirty="0" smtClean="0"/>
              <a:t>Utiliser les entités tangibles du domaine, les rôles, les événements, les emplacements, les organisations (</a:t>
            </a:r>
            <a:r>
              <a:rPr lang="fr-FR" dirty="0" err="1" smtClean="0"/>
              <a:t>Coad</a:t>
            </a:r>
            <a:r>
              <a:rPr lang="fr-FR" dirty="0" smtClean="0"/>
              <a:t> &amp; </a:t>
            </a:r>
            <a:r>
              <a:rPr lang="fr-FR" dirty="0" err="1" smtClean="0"/>
              <a:t>Yourdon</a:t>
            </a:r>
            <a:r>
              <a:rPr lang="fr-FR" dirty="0" smtClean="0"/>
              <a:t> 1990)</a:t>
            </a:r>
          </a:p>
          <a:p>
            <a:pPr lvl="1"/>
            <a:r>
              <a:rPr lang="fr-FR" dirty="0" smtClean="0"/>
              <a:t>Utiliser une analyse basée sur les scénarios (Beck &amp; Cunningham 1989)</a:t>
            </a:r>
          </a:p>
          <a:p>
            <a:pPr lvl="2"/>
            <a:r>
              <a:rPr lang="fr-FR" dirty="0" smtClean="0"/>
              <a:t>L’analyse du scénario permet d’identifier les objets, les attributs, les méthodes</a:t>
            </a:r>
          </a:p>
        </p:txBody>
      </p:sp>
    </p:spTree>
    <p:extLst>
      <p:ext uri="{BB962C8B-B14F-4D97-AF65-F5344CB8AC3E}">
        <p14:creationId xmlns:p14="http://schemas.microsoft.com/office/powerpoint/2010/main" val="26052577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457200" y="533400"/>
            <a:ext cx="8507288" cy="990600"/>
          </a:xfrm>
        </p:spPr>
        <p:txBody>
          <a:bodyPr>
            <a:noAutofit/>
          </a:bodyPr>
          <a:lstStyle/>
          <a:p>
            <a:r>
              <a:rPr lang="fr-FR" dirty="0" smtClean="0"/>
              <a:t>Les objets de la station météo</a:t>
            </a:r>
            <a:endParaRPr lang="fr-FR" dirty="0"/>
          </a:p>
        </p:txBody>
      </p:sp>
      <p:pic>
        <p:nvPicPr>
          <p:cNvPr id="8" name="Content Placeholder 3" descr="7.6 WeatherStatObj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26065" r="-26065"/>
              <a:stretch>
                <a:fillRect/>
              </a:stretch>
            </p:blipFill>
          </mc:Choice>
          <mc:Fallback>
            <p:blipFill>
              <a:blip r:embed="rId3"/>
              <a:srcRect l="-26065" r="-26065"/>
              <a:stretch>
                <a:fillRect/>
              </a:stretch>
            </p:blipFill>
          </mc:Fallback>
        </mc:AlternateContent>
        <p:spPr>
          <a:xfrm>
            <a:off x="170546" y="1512610"/>
            <a:ext cx="8721934" cy="4796710"/>
          </a:xfrm>
        </p:spPr>
      </p:pic>
    </p:spTree>
    <p:extLst>
      <p:ext uri="{BB962C8B-B14F-4D97-AF65-F5344CB8AC3E}">
        <p14:creationId xmlns:p14="http://schemas.microsoft.com/office/powerpoint/2010/main" val="14407399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Modèles de conception</a:t>
            </a:r>
            <a:endParaRPr lang="fr-FR" dirty="0"/>
          </a:p>
        </p:txBody>
      </p:sp>
      <p:sp>
        <p:nvSpPr>
          <p:cNvPr id="3" name="Espace réservé du contenu 2"/>
          <p:cNvSpPr>
            <a:spLocks noGrp="1"/>
          </p:cNvSpPr>
          <p:nvPr>
            <p:ph idx="1"/>
          </p:nvPr>
        </p:nvSpPr>
        <p:spPr/>
        <p:txBody>
          <a:bodyPr>
            <a:normAutofit/>
          </a:bodyPr>
          <a:lstStyle/>
          <a:p>
            <a:r>
              <a:rPr lang="fr-FR" dirty="0" smtClean="0"/>
              <a:t>Les modèles de conception montrent les objets et les classes d’un système, leurs associations</a:t>
            </a:r>
          </a:p>
          <a:p>
            <a:r>
              <a:rPr lang="fr-FR" dirty="0" smtClean="0"/>
              <a:t>Ces modèles </a:t>
            </a:r>
            <a:r>
              <a:rPr lang="fr-FR" dirty="0"/>
              <a:t>f</a:t>
            </a:r>
            <a:r>
              <a:rPr lang="fr-FR" dirty="0" smtClean="0"/>
              <a:t>ont la liaison entre spécifications et l’implémentation :</a:t>
            </a:r>
          </a:p>
          <a:p>
            <a:pPr lvl="1"/>
            <a:r>
              <a:rPr lang="fr-FR" dirty="0" smtClean="0"/>
              <a:t>Ils doivent être suffisamment abstraits pour ne pas cacher leurs relations avec les spécifications</a:t>
            </a:r>
          </a:p>
          <a:p>
            <a:pPr lvl="1"/>
            <a:r>
              <a:rPr lang="fr-FR" dirty="0" smtClean="0"/>
              <a:t>Ils doivent être suffisamment détaillés pour permettre aux programmeurs de prendre les décisions d’implémentation </a:t>
            </a:r>
          </a:p>
          <a:p>
            <a:r>
              <a:rPr lang="fr-FR" dirty="0" smtClean="0"/>
              <a:t>On résout ce dilemme en développant des modèles à différents niveaux de détail :</a:t>
            </a:r>
          </a:p>
          <a:p>
            <a:pPr lvl="1"/>
            <a:r>
              <a:rPr lang="fr-FR" dirty="0" smtClean="0"/>
              <a:t>Il faut décider quels modèles et à quels niveaux</a:t>
            </a:r>
          </a:p>
          <a:p>
            <a:pPr lvl="1"/>
            <a:r>
              <a:rPr lang="fr-FR" dirty="0" smtClean="0"/>
              <a:t>UML en propose 13… ce qui est beaucoup, trop ?</a:t>
            </a:r>
          </a:p>
        </p:txBody>
      </p:sp>
    </p:spTree>
    <p:extLst>
      <p:ext uri="{BB962C8B-B14F-4D97-AF65-F5344CB8AC3E}">
        <p14:creationId xmlns:p14="http://schemas.microsoft.com/office/powerpoint/2010/main" val="4641154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et UML	</a:t>
            </a:r>
            <a:endParaRPr lang="fr-FR" dirty="0"/>
          </a:p>
        </p:txBody>
      </p:sp>
      <p:sp>
        <p:nvSpPr>
          <p:cNvPr id="3" name="Espace réservé du contenu 2"/>
          <p:cNvSpPr>
            <a:spLocks noGrp="1"/>
          </p:cNvSpPr>
          <p:nvPr>
            <p:ph idx="1"/>
          </p:nvPr>
        </p:nvSpPr>
        <p:spPr>
          <a:xfrm>
            <a:off x="457200" y="1600200"/>
            <a:ext cx="8363272" cy="4876800"/>
          </a:xfrm>
        </p:spPr>
        <p:txBody>
          <a:bodyPr/>
          <a:lstStyle/>
          <a:p>
            <a:r>
              <a:rPr lang="fr-FR" dirty="0" smtClean="0"/>
              <a:t>Quand on utilise UML pour la conception on développe, en général, deux types de modèles ;</a:t>
            </a:r>
          </a:p>
          <a:p>
            <a:pPr lvl="1"/>
            <a:r>
              <a:rPr lang="fr-FR" dirty="0" smtClean="0"/>
              <a:t>Des modèles structuraux qui décrivent la structure statique à l’aide des classes d’objet et de leurs relations :</a:t>
            </a:r>
          </a:p>
          <a:p>
            <a:pPr lvl="2"/>
            <a:r>
              <a:rPr lang="fr-FR" dirty="0" smtClean="0"/>
              <a:t>Généralisation (héritage), « uses /</a:t>
            </a:r>
            <a:r>
              <a:rPr lang="fr-FR" dirty="0" err="1" smtClean="0"/>
              <a:t>used</a:t>
            </a:r>
            <a:r>
              <a:rPr lang="fr-FR" dirty="0" smtClean="0"/>
              <a:t> by », composition</a:t>
            </a:r>
          </a:p>
          <a:p>
            <a:pPr lvl="1"/>
            <a:r>
              <a:rPr lang="fr-FR" dirty="0" smtClean="0"/>
              <a:t>Des modèles dynamiques qui décrivent la structure dynamique du système en montrant comment les objets du système interagissent :</a:t>
            </a:r>
          </a:p>
          <a:p>
            <a:pPr lvl="2"/>
            <a:r>
              <a:rPr lang="fr-FR" dirty="0" smtClean="0"/>
              <a:t>Suite des demandes de services faites par les objets</a:t>
            </a:r>
          </a:p>
          <a:p>
            <a:pPr lvl="2"/>
            <a:r>
              <a:rPr lang="fr-FR" dirty="0" smtClean="0"/>
              <a:t>Changement d’état provoqués par les interactions entre objets</a:t>
            </a:r>
            <a:endParaRPr lang="fr-FR" dirty="0"/>
          </a:p>
        </p:txBody>
      </p:sp>
    </p:spTree>
    <p:extLst>
      <p:ext uri="{BB962C8B-B14F-4D97-AF65-F5344CB8AC3E}">
        <p14:creationId xmlns:p14="http://schemas.microsoft.com/office/powerpoint/2010/main" val="12280272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types de modèles utiles </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Les 3 types de modèles suivants sont utiles pour détailler les cas d’utilisation et les modèles architecturaux :</a:t>
            </a:r>
          </a:p>
          <a:p>
            <a:pPr lvl="1"/>
            <a:r>
              <a:rPr lang="fr-FR" dirty="0" smtClean="0"/>
              <a:t>Les modèles de sous-systèmes qui montrent comment les objets se groupent en sous-systèmes cohérents</a:t>
            </a:r>
          </a:p>
          <a:p>
            <a:pPr lvl="2"/>
            <a:r>
              <a:rPr lang="fr-FR" dirty="0" smtClean="0"/>
              <a:t>Diagramme de classe avec chaque </a:t>
            </a:r>
            <a:r>
              <a:rPr lang="fr-FR" dirty="0" smtClean="0"/>
              <a:t>sous-système </a:t>
            </a:r>
            <a:r>
              <a:rPr lang="fr-FR" dirty="0" smtClean="0"/>
              <a:t>représenté par un package contenant les objets</a:t>
            </a:r>
          </a:p>
          <a:p>
            <a:pPr lvl="2"/>
            <a:r>
              <a:rPr lang="fr-FR" dirty="0" smtClean="0"/>
              <a:t>Ces modèles sont des modèles statiques</a:t>
            </a:r>
          </a:p>
          <a:p>
            <a:pPr lvl="1"/>
            <a:r>
              <a:rPr lang="fr-FR" dirty="0" smtClean="0"/>
              <a:t>Les modèles de séquence qui montrent la suite des interactions entre objets :</a:t>
            </a:r>
          </a:p>
          <a:p>
            <a:pPr lvl="2"/>
            <a:r>
              <a:rPr lang="fr-FR" dirty="0" smtClean="0"/>
              <a:t>En UML : diagramme de séquence ou diagramme de collaboration </a:t>
            </a:r>
          </a:p>
          <a:p>
            <a:pPr lvl="2"/>
            <a:r>
              <a:rPr lang="fr-FR" dirty="0" smtClean="0"/>
              <a:t>Ces modèles sont des modèles dynamiques</a:t>
            </a:r>
          </a:p>
          <a:p>
            <a:pPr lvl="1"/>
            <a:r>
              <a:rPr lang="fr-FR" dirty="0" smtClean="0"/>
              <a:t>Les modèles à états-finis qui montrent les objet changent d’état en réponse aux événements</a:t>
            </a:r>
          </a:p>
          <a:p>
            <a:pPr lvl="2"/>
            <a:r>
              <a:rPr lang="fr-FR" dirty="0" smtClean="0"/>
              <a:t>En UML : diagramme d’états</a:t>
            </a:r>
          </a:p>
          <a:p>
            <a:pPr lvl="2"/>
            <a:r>
              <a:rPr lang="fr-FR" dirty="0" smtClean="0"/>
              <a:t>Ces modèles sont des modèles dynamiques</a:t>
            </a:r>
            <a:endParaRPr lang="fr-FR" dirty="0"/>
          </a:p>
        </p:txBody>
      </p:sp>
    </p:spTree>
    <p:extLst>
      <p:ext uri="{BB962C8B-B14F-4D97-AF65-F5344CB8AC3E}">
        <p14:creationId xmlns:p14="http://schemas.microsoft.com/office/powerpoint/2010/main" val="17433416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251520" y="533400"/>
            <a:ext cx="8712968" cy="990600"/>
          </a:xfrm>
        </p:spPr>
        <p:txBody>
          <a:bodyPr>
            <a:noAutofit/>
          </a:bodyPr>
          <a:lstStyle/>
          <a:p>
            <a:r>
              <a:rPr lang="fr-FR" dirty="0" smtClean="0"/>
              <a:t>Diagramme de séquence de la collecte</a:t>
            </a:r>
            <a:endParaRPr lang="fr-FR" dirty="0"/>
          </a:p>
        </p:txBody>
      </p:sp>
      <p:pic>
        <p:nvPicPr>
          <p:cNvPr id="5" name="Content Placeholder 3" descr="7.7 WS-SeqDiagram.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4798" r="-4798"/>
              <a:stretch>
                <a:fillRect/>
              </a:stretch>
            </p:blipFill>
          </mc:Choice>
          <mc:Fallback>
            <p:blipFill>
              <a:blip r:embed="rId3"/>
              <a:srcRect l="-4798" r="-4798"/>
              <a:stretch>
                <a:fillRect/>
              </a:stretch>
            </p:blipFill>
          </mc:Fallback>
        </mc:AlternateContent>
        <p:spPr>
          <a:xfrm>
            <a:off x="288444" y="1656605"/>
            <a:ext cx="8460020" cy="4652715"/>
          </a:xfrm>
        </p:spPr>
      </p:pic>
    </p:spTree>
    <p:extLst>
      <p:ext uri="{BB962C8B-B14F-4D97-AF65-F5344CB8AC3E}">
        <p14:creationId xmlns:p14="http://schemas.microsoft.com/office/powerpoint/2010/main" val="25909824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251520" y="533400"/>
            <a:ext cx="8712968" cy="990600"/>
          </a:xfrm>
        </p:spPr>
        <p:txBody>
          <a:bodyPr>
            <a:noAutofit/>
          </a:bodyPr>
          <a:lstStyle/>
          <a:p>
            <a:r>
              <a:rPr lang="fr-FR" dirty="0" smtClean="0"/>
              <a:t>Diagramme d’états de la station</a:t>
            </a:r>
            <a:endParaRPr lang="fr-FR" dirty="0"/>
          </a:p>
        </p:txBody>
      </p:sp>
      <p:pic>
        <p:nvPicPr>
          <p:cNvPr id="6" name="Content Placeholder 3" descr="7.8 WS-StateModel.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rcRect l="-4549" r="-4549"/>
              <a:stretch>
                <a:fillRect/>
              </a:stretch>
            </p:blipFill>
          </mc:Choice>
          <mc:Fallback>
            <p:blipFill>
              <a:blip r:embed="rId3"/>
              <a:srcRect l="-4549" r="-4549"/>
              <a:stretch>
                <a:fillRect/>
              </a:stretch>
            </p:blipFill>
          </mc:Fallback>
        </mc:AlternateContent>
        <p:spPr>
          <a:xfrm>
            <a:off x="457200" y="1700808"/>
            <a:ext cx="8229600" cy="4525963"/>
          </a:xfrm>
          <a:prstGeom prst="rect">
            <a:avLst/>
          </a:prstGeom>
        </p:spPr>
      </p:pic>
    </p:spTree>
    <p:extLst>
      <p:ext uri="{BB962C8B-B14F-4D97-AF65-F5344CB8AC3E}">
        <p14:creationId xmlns:p14="http://schemas.microsoft.com/office/powerpoint/2010/main" val="31371336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Spécifications des interfaces</a:t>
            </a:r>
            <a:endParaRPr lang="fr-FR" dirty="0"/>
          </a:p>
        </p:txBody>
      </p:sp>
      <p:sp>
        <p:nvSpPr>
          <p:cNvPr id="3" name="Espace réservé du contenu 2"/>
          <p:cNvSpPr>
            <a:spLocks noGrp="1"/>
          </p:cNvSpPr>
          <p:nvPr>
            <p:ph idx="1"/>
          </p:nvPr>
        </p:nvSpPr>
        <p:spPr/>
        <p:txBody>
          <a:bodyPr>
            <a:normAutofit/>
          </a:bodyPr>
          <a:lstStyle/>
          <a:p>
            <a:r>
              <a:rPr lang="fr-FR" dirty="0" smtClean="0"/>
              <a:t>Une partie importante du processus :</a:t>
            </a:r>
          </a:p>
          <a:p>
            <a:pPr lvl="1"/>
            <a:r>
              <a:rPr lang="fr-FR" dirty="0" smtClean="0"/>
              <a:t>La spécification des interfaces permet le développement en parallèle</a:t>
            </a:r>
          </a:p>
          <a:p>
            <a:pPr lvl="2"/>
            <a:r>
              <a:rPr lang="fr-FR" dirty="0" smtClean="0"/>
              <a:t>Une fois l’interface spécifié les objets qui assurent cette interface peuvent être implémentés</a:t>
            </a:r>
          </a:p>
          <a:p>
            <a:r>
              <a:rPr lang="fr-FR" dirty="0" smtClean="0"/>
              <a:t>La conception des interfaces consiste à spécifier les détails avec un objet ou un groupe d’objet :</a:t>
            </a:r>
          </a:p>
          <a:p>
            <a:pPr lvl="1"/>
            <a:r>
              <a:rPr lang="fr-FR" dirty="0" smtClean="0"/>
              <a:t>Définir la signature</a:t>
            </a:r>
          </a:p>
          <a:p>
            <a:pPr lvl="1"/>
            <a:r>
              <a:rPr lang="fr-FR" dirty="0" smtClean="0"/>
              <a:t>Définir la sémantique des services fournis </a:t>
            </a:r>
          </a:p>
          <a:p>
            <a:r>
              <a:rPr lang="fr-FR" dirty="0" smtClean="0"/>
              <a:t>En UML, on peut utiliser la même notation que les diagrammes de classe </a:t>
            </a:r>
          </a:p>
          <a:p>
            <a:pPr lvl="1"/>
            <a:r>
              <a:rPr lang="fr-FR" dirty="0" smtClean="0"/>
              <a:t>Sans la section attribut</a:t>
            </a:r>
          </a:p>
          <a:p>
            <a:pPr lvl="1"/>
            <a:r>
              <a:rPr lang="fr-FR" dirty="0" smtClean="0"/>
              <a:t>En précisant le </a:t>
            </a:r>
            <a:r>
              <a:rPr lang="fr-FR" dirty="0" err="1" smtClean="0"/>
              <a:t>stereotype</a:t>
            </a:r>
            <a:r>
              <a:rPr lang="fr-FR" dirty="0" smtClean="0"/>
              <a:t> « interface » </a:t>
            </a:r>
          </a:p>
        </p:txBody>
      </p:sp>
    </p:spTree>
    <p:extLst>
      <p:ext uri="{BB962C8B-B14F-4D97-AF65-F5344CB8AC3E}">
        <p14:creationId xmlns:p14="http://schemas.microsoft.com/office/powerpoint/2010/main" val="8142753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251520" y="533400"/>
            <a:ext cx="8712968" cy="990600"/>
          </a:xfrm>
        </p:spPr>
        <p:txBody>
          <a:bodyPr>
            <a:noAutofit/>
          </a:bodyPr>
          <a:lstStyle/>
          <a:p>
            <a:r>
              <a:rPr lang="fr-FR" dirty="0" smtClean="0"/>
              <a:t>Interfaces de la station </a:t>
            </a:r>
            <a:endParaRPr lang="fr-FR" dirty="0"/>
          </a:p>
        </p:txBody>
      </p:sp>
      <p:pic>
        <p:nvPicPr>
          <p:cNvPr id="5" name="Content Placeholder 3" descr="7.9 Interface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45645" b="-45645"/>
              <a:stretch>
                <a:fillRect/>
              </a:stretch>
            </p:blipFill>
          </mc:Choice>
          <mc:Fallback>
            <p:blipFill>
              <a:blip r:embed="rId3"/>
              <a:srcRect t="-45645" b="-45645"/>
              <a:stretch>
                <a:fillRect/>
              </a:stretch>
            </p:blipFill>
          </mc:Fallback>
        </mc:AlternateContent>
        <p:spPr>
          <a:xfrm>
            <a:off x="1115616" y="1844824"/>
            <a:ext cx="6739016" cy="3706199"/>
          </a:xfrm>
        </p:spPr>
      </p:pic>
    </p:spTree>
    <p:extLst>
      <p:ext uri="{BB962C8B-B14F-4D97-AF65-F5344CB8AC3E}">
        <p14:creationId xmlns:p14="http://schemas.microsoft.com/office/powerpoint/2010/main" val="33661361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Design Patterns</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2880679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Modèles de contexte</a:t>
            </a:r>
            <a:endParaRPr lang="fr-FR" dirty="0"/>
          </a:p>
        </p:txBody>
      </p:sp>
      <p:sp>
        <p:nvSpPr>
          <p:cNvPr id="5" name="Espace réservé du texte 4"/>
          <p:cNvSpPr>
            <a:spLocks noGrp="1"/>
          </p:cNvSpPr>
          <p:nvPr>
            <p:ph type="body" idx="1"/>
          </p:nvPr>
        </p:nvSpPr>
        <p:spPr/>
        <p:txBody>
          <a:bodyPr/>
          <a:lstStyle/>
          <a:p>
            <a:r>
              <a:rPr lang="fr-FR" dirty="0" smtClean="0"/>
              <a:t>Limites, Contexte, Processus</a:t>
            </a:r>
            <a:endParaRPr lang="fr-FR" dirty="0"/>
          </a:p>
        </p:txBody>
      </p:sp>
      <p:pic>
        <p:nvPicPr>
          <p:cNvPr id="1026"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83568" y="620688"/>
            <a:ext cx="2066925"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2917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Design patterns</a:t>
            </a:r>
            <a:endParaRPr lang="fr-FR" dirty="0"/>
          </a:p>
        </p:txBody>
      </p:sp>
      <p:sp>
        <p:nvSpPr>
          <p:cNvPr id="5" name="Espace réservé du contenu 4"/>
          <p:cNvSpPr>
            <a:spLocks noGrp="1"/>
          </p:cNvSpPr>
          <p:nvPr>
            <p:ph idx="1"/>
          </p:nvPr>
        </p:nvSpPr>
        <p:spPr/>
        <p:txBody>
          <a:bodyPr/>
          <a:lstStyle/>
          <a:p>
            <a:r>
              <a:rPr lang="fr-FR" dirty="0" smtClean="0"/>
              <a:t>Les design patterns viennent d’une idée mise en avant par Christopher Alexander (1977) qui suggéra qu’il </a:t>
            </a:r>
            <a:r>
              <a:rPr lang="fr-FR" dirty="0" smtClean="0"/>
              <a:t>existait </a:t>
            </a:r>
            <a:r>
              <a:rPr lang="fr-FR" dirty="0" smtClean="0"/>
              <a:t>certains « modèles communs » dans la </a:t>
            </a:r>
            <a:r>
              <a:rPr lang="fr-FR" dirty="0" smtClean="0"/>
              <a:t>conception </a:t>
            </a:r>
            <a:r>
              <a:rPr lang="fr-FR" dirty="0" smtClean="0"/>
              <a:t>d’immeubles qui étaient, de façon inhérente, agréables et efficaces</a:t>
            </a:r>
          </a:p>
          <a:p>
            <a:r>
              <a:rPr lang="fr-FR" dirty="0" smtClean="0"/>
              <a:t>Un pattern est :</a:t>
            </a:r>
          </a:p>
          <a:p>
            <a:pPr lvl="1"/>
            <a:r>
              <a:rPr lang="fr-FR" dirty="0" smtClean="0"/>
              <a:t>La description d’un problème</a:t>
            </a:r>
          </a:p>
          <a:p>
            <a:pPr lvl="1"/>
            <a:r>
              <a:rPr lang="fr-FR" dirty="0" smtClean="0"/>
              <a:t>L’essence de sa solution</a:t>
            </a:r>
          </a:p>
          <a:p>
            <a:r>
              <a:rPr lang="fr-FR" dirty="0" smtClean="0"/>
              <a:t>Une citation du </a:t>
            </a:r>
            <a:r>
              <a:rPr lang="fr-FR" dirty="0" err="1" smtClean="0"/>
              <a:t>Hillside</a:t>
            </a:r>
            <a:r>
              <a:rPr lang="fr-FR" dirty="0" smtClean="0"/>
              <a:t> Group (</a:t>
            </a:r>
            <a:r>
              <a:rPr lang="fr-FR" dirty="0" smtClean="0">
                <a:hlinkClick r:id="rId2"/>
              </a:rPr>
              <a:t>http://hillside.net</a:t>
            </a:r>
            <a:r>
              <a:rPr lang="fr-FR" dirty="0" smtClean="0"/>
              <a:t>) :</a:t>
            </a:r>
          </a:p>
          <a:p>
            <a:pPr lvl="1"/>
            <a:r>
              <a:rPr lang="fr-FR" dirty="0" smtClean="0"/>
              <a:t>« </a:t>
            </a:r>
            <a:r>
              <a:rPr lang="fr-FR" i="1" dirty="0"/>
              <a:t>L</a:t>
            </a:r>
            <a:r>
              <a:rPr lang="fr-FR" i="1" dirty="0" smtClean="0"/>
              <a:t>es patterns et les langages de pattern sont une façon de décrire des bonnes pratiques et de capturer l’expérience de telle façon qu’il soit possible aux autres de réutiliser cette </a:t>
            </a:r>
            <a:r>
              <a:rPr lang="fr-FR" i="1" dirty="0" smtClean="0"/>
              <a:t>expérience</a:t>
            </a:r>
            <a:r>
              <a:rPr lang="fr-FR" dirty="0" smtClean="0"/>
              <a:t>» </a:t>
            </a:r>
            <a:endParaRPr lang="fr-FR" dirty="0"/>
          </a:p>
        </p:txBody>
      </p:sp>
    </p:spTree>
    <p:extLst>
      <p:ext uri="{BB962C8B-B14F-4D97-AF65-F5344CB8AC3E}">
        <p14:creationId xmlns:p14="http://schemas.microsoft.com/office/powerpoint/2010/main" val="70110017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Impact</a:t>
            </a:r>
            <a:endParaRPr lang="fr-FR" dirty="0"/>
          </a:p>
        </p:txBody>
      </p:sp>
      <p:sp>
        <p:nvSpPr>
          <p:cNvPr id="3" name="Espace réservé du contenu 2"/>
          <p:cNvSpPr>
            <a:spLocks noGrp="1"/>
          </p:cNvSpPr>
          <p:nvPr>
            <p:ph idx="1"/>
          </p:nvPr>
        </p:nvSpPr>
        <p:spPr>
          <a:xfrm>
            <a:off x="457200" y="1600200"/>
            <a:ext cx="8435280" cy="4876800"/>
          </a:xfrm>
        </p:spPr>
        <p:txBody>
          <a:bodyPr/>
          <a:lstStyle/>
          <a:p>
            <a:r>
              <a:rPr lang="fr-FR" dirty="0" smtClean="0"/>
              <a:t>L’impact de cette approche fut énorme !</a:t>
            </a:r>
          </a:p>
          <a:p>
            <a:pPr lvl="1"/>
            <a:r>
              <a:rPr lang="fr-FR" dirty="0" smtClean="0"/>
              <a:t>Une description d’une solution testée à un problème récurrent</a:t>
            </a:r>
          </a:p>
          <a:p>
            <a:pPr lvl="1"/>
            <a:r>
              <a:rPr lang="fr-FR" dirty="0" smtClean="0"/>
              <a:t>Mais aussi un vocabulaire pour parler d’une conception</a:t>
            </a:r>
          </a:p>
          <a:p>
            <a:r>
              <a:rPr lang="fr-FR" dirty="0" smtClean="0"/>
              <a:t>On peut ainsi expliquer une conception en décrivant les patterns utilisés </a:t>
            </a:r>
          </a:p>
          <a:p>
            <a:r>
              <a:rPr lang="fr-FR" dirty="0" smtClean="0"/>
              <a:t>Les design patterns sont associés historiquement à la conception </a:t>
            </a:r>
            <a:r>
              <a:rPr lang="fr-FR" dirty="0" smtClean="0"/>
              <a:t>Objet</a:t>
            </a:r>
            <a:r>
              <a:rPr lang="fr-FR" dirty="0" smtClean="0"/>
              <a:t>, mais la notion est plus générale :</a:t>
            </a:r>
          </a:p>
          <a:p>
            <a:pPr lvl="1"/>
            <a:r>
              <a:rPr lang="fr-FR" dirty="0" smtClean="0"/>
              <a:t>Il s’agit de réutiliser le savoir et l’expérience des autres concepteurs</a:t>
            </a:r>
          </a:p>
        </p:txBody>
      </p:sp>
    </p:spTree>
    <p:extLst>
      <p:ext uri="{BB962C8B-B14F-4D97-AF65-F5344CB8AC3E}">
        <p14:creationId xmlns:p14="http://schemas.microsoft.com/office/powerpoint/2010/main" val="26528308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D’autres patterns</a:t>
            </a:r>
            <a:endParaRPr lang="fr-FR" dirty="0"/>
          </a:p>
        </p:txBody>
      </p:sp>
      <p:pic>
        <p:nvPicPr>
          <p:cNvPr id="7" name="Espace réservé du contenu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39088" y="1673225"/>
            <a:ext cx="3474824" cy="4718050"/>
          </a:xfrm>
        </p:spPr>
      </p:pic>
      <p:pic>
        <p:nvPicPr>
          <p:cNvPr id="8" name="Espace réservé du contenu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49309" y="1673225"/>
            <a:ext cx="3436381" cy="4718050"/>
          </a:xfrm>
        </p:spPr>
      </p:pic>
    </p:spTree>
    <p:extLst>
      <p:ext uri="{BB962C8B-B14F-4D97-AF65-F5344CB8AC3E}">
        <p14:creationId xmlns:p14="http://schemas.microsoft.com/office/powerpoint/2010/main" val="29881212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 même …</a:t>
            </a:r>
            <a:endParaRPr lang="fr-FR" dirty="0"/>
          </a:p>
        </p:txBody>
      </p:sp>
      <p:pic>
        <p:nvPicPr>
          <p:cNvPr id="5" name="Espace réservé du contenu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01208" y="1673225"/>
            <a:ext cx="3750584" cy="4718050"/>
          </a:xfrm>
        </p:spPr>
      </p:pic>
      <p:pic>
        <p:nvPicPr>
          <p:cNvPr id="6" name="Espace réservé du contenu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492256"/>
            <a:ext cx="4038600" cy="3079987"/>
          </a:xfrm>
        </p:spPr>
      </p:pic>
    </p:spTree>
    <p:extLst>
      <p:ext uri="{BB962C8B-B14F-4D97-AF65-F5344CB8AC3E}">
        <p14:creationId xmlns:p14="http://schemas.microsoft.com/office/powerpoint/2010/main" val="28626393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éléments d’un Design Pattern</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smtClean="0"/>
              <a:t>Les éléments essentiels d’un Design Pattern sont, selon « la Bande des 4 » (Gang Of Four, </a:t>
            </a:r>
            <a:r>
              <a:rPr lang="fr-FR" dirty="0" err="1" smtClean="0"/>
              <a:t>GoF</a:t>
            </a:r>
            <a:r>
              <a:rPr lang="fr-FR" dirty="0" smtClean="0"/>
              <a:t>) :</a:t>
            </a:r>
          </a:p>
          <a:p>
            <a:pPr lvl="1"/>
            <a:r>
              <a:rPr lang="fr-FR" dirty="0" smtClean="0"/>
              <a:t>Un nom qui référence le pattern</a:t>
            </a:r>
          </a:p>
          <a:p>
            <a:pPr lvl="1"/>
            <a:r>
              <a:rPr lang="fr-FR" dirty="0" smtClean="0"/>
              <a:t>Une description du problème qui explique quand le pattern peut être appliqué</a:t>
            </a:r>
          </a:p>
          <a:p>
            <a:pPr lvl="1"/>
            <a:r>
              <a:rPr lang="fr-FR" dirty="0" smtClean="0"/>
              <a:t>Une description des composants de la solution, de leurs relations et de leurs responsabilités</a:t>
            </a:r>
          </a:p>
          <a:p>
            <a:pPr lvl="2"/>
            <a:r>
              <a:rPr lang="fr-FR" dirty="0" smtClean="0"/>
              <a:t>Ce n’est pas une description concrète mais plus un modèle (un patron)</a:t>
            </a:r>
          </a:p>
          <a:p>
            <a:pPr lvl="1"/>
            <a:r>
              <a:rPr lang="fr-FR" dirty="0" smtClean="0"/>
              <a:t>Un énoncé des conséquences de l’utilisation du pattern</a:t>
            </a:r>
          </a:p>
          <a:p>
            <a:pPr lvl="2"/>
            <a:r>
              <a:rPr lang="fr-FR" dirty="0" smtClean="0"/>
              <a:t>Résultats et compromis</a:t>
            </a:r>
          </a:p>
          <a:p>
            <a:r>
              <a:rPr lang="fr-FR" dirty="0" smtClean="0"/>
              <a:t>Les auteurs découpent la description du problème en :</a:t>
            </a:r>
          </a:p>
          <a:p>
            <a:pPr lvl="1"/>
            <a:r>
              <a:rPr lang="fr-FR" dirty="0" smtClean="0"/>
              <a:t>Motivation (Pourquoi utiliser le pattern)</a:t>
            </a:r>
          </a:p>
          <a:p>
            <a:pPr lvl="1"/>
            <a:r>
              <a:rPr lang="fr-FR" dirty="0" smtClean="0"/>
              <a:t>Applicabilité </a:t>
            </a:r>
            <a:r>
              <a:rPr lang="fr-FR" dirty="0" smtClean="0"/>
              <a:t>(Description </a:t>
            </a:r>
            <a:r>
              <a:rPr lang="fr-FR" dirty="0" smtClean="0"/>
              <a:t>des situations où le pattern s’applique)</a:t>
            </a:r>
          </a:p>
          <a:p>
            <a:r>
              <a:rPr lang="fr-FR" dirty="0"/>
              <a:t>Les auteurs découpent la </a:t>
            </a:r>
            <a:r>
              <a:rPr lang="fr-FR" dirty="0" smtClean="0"/>
              <a:t>description de la solution en :</a:t>
            </a:r>
          </a:p>
          <a:p>
            <a:pPr lvl="1"/>
            <a:r>
              <a:rPr lang="fr-FR" dirty="0" smtClean="0"/>
              <a:t>Structure, participants, </a:t>
            </a:r>
            <a:r>
              <a:rPr lang="fr-FR" dirty="0" smtClean="0"/>
              <a:t>collaboration </a:t>
            </a:r>
            <a:r>
              <a:rPr lang="fr-FR" dirty="0" smtClean="0"/>
              <a:t>et implémentation</a:t>
            </a:r>
            <a:endParaRPr lang="fr-FR" dirty="0"/>
          </a:p>
        </p:txBody>
      </p:sp>
    </p:spTree>
    <p:extLst>
      <p:ext uri="{BB962C8B-B14F-4D97-AF65-F5344CB8AC3E}">
        <p14:creationId xmlns:p14="http://schemas.microsoft.com/office/powerpoint/2010/main" val="37778498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990600"/>
          </a:xfrm>
        </p:spPr>
        <p:txBody>
          <a:bodyPr/>
          <a:lstStyle/>
          <a:p>
            <a:r>
              <a:rPr lang="fr-FR" dirty="0" smtClean="0"/>
              <a:t>Le pattern Observer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1173774"/>
              </p:ext>
            </p:extLst>
          </p:nvPr>
        </p:nvGraphicFramePr>
        <p:xfrm>
          <a:off x="467544" y="1052736"/>
          <a:ext cx="8228775" cy="5547634"/>
        </p:xfrm>
        <a:graphic>
          <a:graphicData uri="http://schemas.openxmlformats.org/drawingml/2006/table">
            <a:tbl>
              <a:tblPr firstRow="1" bandRow="1">
                <a:tableStyleId>{5C22544A-7EE6-4342-B048-85BDC9FD1C3A}</a:tableStyleId>
              </a:tblPr>
              <a:tblGrid>
                <a:gridCol w="1460124"/>
                <a:gridCol w="6768651"/>
              </a:tblGrid>
              <a:tr h="427879">
                <a:tc>
                  <a:txBody>
                    <a:bodyPr/>
                    <a:lstStyle/>
                    <a:p>
                      <a:r>
                        <a:rPr lang="en-US" sz="1100" dirty="0" smtClean="0"/>
                        <a:t>Pattern name</a:t>
                      </a:r>
                      <a:endParaRPr lang="en-US" sz="1100" dirty="0"/>
                    </a:p>
                  </a:txBody>
                  <a:tcPr marL="101309" marR="101309"/>
                </a:tc>
                <a:tc>
                  <a:txBody>
                    <a:bodyPr/>
                    <a:lstStyle/>
                    <a:p>
                      <a:r>
                        <a:rPr lang="en-US" sz="1100" dirty="0" smtClean="0"/>
                        <a:t>Observer</a:t>
                      </a:r>
                      <a:endParaRPr lang="en-US" sz="1100" dirty="0"/>
                    </a:p>
                  </a:txBody>
                  <a:tcPr marL="101309" marR="101309"/>
                </a:tc>
              </a:tr>
              <a:tr h="555124">
                <a:tc>
                  <a:txBody>
                    <a:bodyPr/>
                    <a:lstStyle/>
                    <a:p>
                      <a:r>
                        <a:rPr lang="en-US" sz="1100" dirty="0" smtClean="0"/>
                        <a:t>Description</a:t>
                      </a:r>
                      <a:endParaRPr lang="en-US" sz="1100" dirty="0"/>
                    </a:p>
                  </a:txBody>
                  <a:tcPr marL="101309" marR="101309"/>
                </a:tc>
                <a:tc>
                  <a:txBody>
                    <a:bodyPr/>
                    <a:lstStyle/>
                    <a:p>
                      <a:r>
                        <a:rPr lang="en-US" sz="1100" kern="1200" dirty="0" smtClean="0">
                          <a:solidFill>
                            <a:schemeClr val="dk1"/>
                          </a:solidFill>
                          <a:latin typeface="+mn-lt"/>
                          <a:ea typeface="+mn-ea"/>
                          <a:cs typeface="+mn-cs"/>
                        </a:rPr>
                        <a:t>Separates the display of the state of an object from the object itself and allows alternative displays to be provided. When the object state changes, all displays are automatically notified and updated to reflect the change.</a:t>
                      </a:r>
                      <a:r>
                        <a:rPr lang="en-GB" sz="1100" dirty="0" smtClean="0"/>
                        <a:t> </a:t>
                      </a:r>
                      <a:endParaRPr lang="en-US" sz="1100" dirty="0"/>
                    </a:p>
                  </a:txBody>
                  <a:tcPr marL="101309" marR="101309"/>
                </a:tc>
              </a:tr>
              <a:tr h="1348159">
                <a:tc>
                  <a:txBody>
                    <a:bodyPr/>
                    <a:lstStyle/>
                    <a:p>
                      <a:r>
                        <a:rPr lang="en-US" sz="1100" dirty="0" smtClean="0"/>
                        <a:t>Problem description</a:t>
                      </a:r>
                      <a:endParaRPr lang="en-US" sz="1100" dirty="0"/>
                    </a:p>
                  </a:txBody>
                  <a:tcPr marL="101309" marR="101309"/>
                </a:tc>
                <a:tc>
                  <a:txBody>
                    <a:bodyPr/>
                    <a:lstStyle/>
                    <a:p>
                      <a:r>
                        <a:rPr lang="en-US" sz="1100" kern="1200" dirty="0" smtClean="0">
                          <a:solidFill>
                            <a:schemeClr val="dk1"/>
                          </a:solidFill>
                          <a:latin typeface="+mn-lt"/>
                          <a:ea typeface="+mn-ea"/>
                          <a:cs typeface="+mn-cs"/>
                        </a:rPr>
                        <a:t>In many situations, you have to provide multiple displays of state information, such as a graphical display and a tabular display. Not all of these may be known when the information is specified. All alternative presentations should support interaction and, when the state is changed, all displays must be updated.</a:t>
                      </a:r>
                      <a:endParaRPr lang="en-GB" sz="1100" kern="1200" dirty="0" smtClean="0">
                        <a:solidFill>
                          <a:schemeClr val="dk1"/>
                        </a:solidFill>
                        <a:latin typeface="+mn-lt"/>
                        <a:ea typeface="+mn-ea"/>
                        <a:cs typeface="+mn-cs"/>
                      </a:endParaRPr>
                    </a:p>
                    <a:p>
                      <a:endParaRPr lang="en-GB" sz="1100" kern="1200" dirty="0" smtClean="0">
                        <a:solidFill>
                          <a:schemeClr val="dk1"/>
                        </a:solidFill>
                        <a:latin typeface="+mn-lt"/>
                        <a:ea typeface="+mn-ea"/>
                        <a:cs typeface="+mn-cs"/>
                      </a:endParaRPr>
                    </a:p>
                    <a:p>
                      <a:r>
                        <a:rPr lang="en-US" sz="1100" kern="1200" dirty="0" smtClean="0">
                          <a:solidFill>
                            <a:schemeClr val="dk1"/>
                          </a:solidFill>
                          <a:latin typeface="+mn-lt"/>
                          <a:ea typeface="+mn-ea"/>
                          <a:cs typeface="+mn-cs"/>
                        </a:rPr>
                        <a:t>This pattern may be used in all situations where more than one display format for state information is required and where it is not necessary for the object that maintains the state information to know about the specific display formats used.</a:t>
                      </a:r>
                      <a:endParaRPr lang="en-GB" sz="1100" kern="1200" dirty="0" smtClean="0">
                        <a:solidFill>
                          <a:schemeClr val="dk1"/>
                        </a:solidFill>
                        <a:latin typeface="+mn-lt"/>
                        <a:ea typeface="+mn-ea"/>
                        <a:cs typeface="+mn-cs"/>
                      </a:endParaRPr>
                    </a:p>
                    <a:p>
                      <a:endParaRPr lang="en-US" sz="1100" dirty="0"/>
                    </a:p>
                  </a:txBody>
                  <a:tcPr marL="101309" marR="101309"/>
                </a:tc>
              </a:tr>
              <a:tr h="2220497">
                <a:tc>
                  <a:txBody>
                    <a:bodyPr/>
                    <a:lstStyle/>
                    <a:p>
                      <a:r>
                        <a:rPr lang="en-US" sz="1100" dirty="0" smtClean="0"/>
                        <a:t>Solution description</a:t>
                      </a:r>
                      <a:endParaRPr lang="en-US" sz="1100" dirty="0"/>
                    </a:p>
                  </a:txBody>
                  <a:tcPr marL="101309" marR="101309"/>
                </a:tc>
                <a:tc>
                  <a:txBody>
                    <a:bodyPr/>
                    <a:lstStyle/>
                    <a:p>
                      <a:r>
                        <a:rPr lang="en-US" sz="1100" kern="1200" dirty="0" smtClean="0">
                          <a:solidFill>
                            <a:schemeClr val="dk1"/>
                          </a:solidFill>
                          <a:latin typeface="+mn-lt"/>
                          <a:ea typeface="+mn-ea"/>
                          <a:cs typeface="+mn-cs"/>
                        </a:rPr>
                        <a:t>This involves two abstract objects, Subject and Observer, and two concrete objects, </a:t>
                      </a:r>
                      <a:r>
                        <a:rPr lang="en-US" sz="1100" kern="1200" dirty="0" err="1" smtClean="0">
                          <a:solidFill>
                            <a:schemeClr val="dk1"/>
                          </a:solidFill>
                          <a:latin typeface="+mn-lt"/>
                          <a:ea typeface="+mn-ea"/>
                          <a:cs typeface="+mn-cs"/>
                        </a:rPr>
                        <a:t>ConcreteSubject</a:t>
                      </a:r>
                      <a:r>
                        <a:rPr lang="en-US" sz="1100" kern="1200" dirty="0" smtClean="0">
                          <a:solidFill>
                            <a:schemeClr val="dk1"/>
                          </a:solidFill>
                          <a:latin typeface="+mn-lt"/>
                          <a:ea typeface="+mn-ea"/>
                          <a:cs typeface="+mn-cs"/>
                        </a:rPr>
                        <a:t> and </a:t>
                      </a:r>
                      <a:r>
                        <a:rPr lang="en-US" sz="1100" kern="1200" dirty="0" err="1" smtClean="0">
                          <a:solidFill>
                            <a:schemeClr val="dk1"/>
                          </a:solidFill>
                          <a:latin typeface="+mn-lt"/>
                          <a:ea typeface="+mn-ea"/>
                          <a:cs typeface="+mn-cs"/>
                        </a:rPr>
                        <a:t>ConcreteObject</a:t>
                      </a:r>
                      <a:r>
                        <a:rPr lang="en-US" sz="1100" kern="1200" dirty="0" smtClean="0">
                          <a:solidFill>
                            <a:schemeClr val="dk1"/>
                          </a:solidFill>
                          <a:latin typeface="+mn-lt"/>
                          <a:ea typeface="+mn-ea"/>
                          <a:cs typeface="+mn-cs"/>
                        </a:rPr>
                        <a:t>, which inherit the attributes of the related abstract objects. The abstract objects include general operations that are applicable in all situations. The state to be displayed is maintained in </a:t>
                      </a:r>
                      <a:r>
                        <a:rPr lang="en-US" sz="1100" kern="1200" dirty="0" err="1" smtClean="0">
                          <a:solidFill>
                            <a:schemeClr val="dk1"/>
                          </a:solidFill>
                          <a:latin typeface="+mn-lt"/>
                          <a:ea typeface="+mn-ea"/>
                          <a:cs typeface="+mn-cs"/>
                        </a:rPr>
                        <a:t>ConcreteSubject</a:t>
                      </a:r>
                      <a:r>
                        <a:rPr lang="en-US" sz="1100" kern="1200" dirty="0" smtClean="0">
                          <a:solidFill>
                            <a:schemeClr val="dk1"/>
                          </a:solidFill>
                          <a:latin typeface="+mn-lt"/>
                          <a:ea typeface="+mn-ea"/>
                          <a:cs typeface="+mn-cs"/>
                        </a:rPr>
                        <a:t>, which inherits operations from Subject allowing it to add and remove Observers (each observer corresponds to a display) and to issue a notification when the state has changed.</a:t>
                      </a:r>
                      <a:endParaRPr lang="en-GB" sz="1100" kern="1200" dirty="0" smtClean="0">
                        <a:solidFill>
                          <a:schemeClr val="dk1"/>
                        </a:solidFill>
                        <a:latin typeface="+mn-lt"/>
                        <a:ea typeface="+mn-ea"/>
                        <a:cs typeface="+mn-cs"/>
                      </a:endParaRPr>
                    </a:p>
                    <a:p>
                      <a:endParaRPr lang="en-GB" sz="1100" kern="1200" dirty="0" smtClean="0">
                        <a:solidFill>
                          <a:schemeClr val="dk1"/>
                        </a:solidFill>
                        <a:latin typeface="+mn-lt"/>
                        <a:ea typeface="+mn-ea"/>
                        <a:cs typeface="+mn-cs"/>
                      </a:endParaRPr>
                    </a:p>
                    <a:p>
                      <a:r>
                        <a:rPr lang="en-US" sz="1100" kern="1200" dirty="0" smtClean="0">
                          <a:solidFill>
                            <a:schemeClr val="dk1"/>
                          </a:solidFill>
                          <a:latin typeface="+mn-lt"/>
                          <a:ea typeface="+mn-ea"/>
                          <a:cs typeface="+mn-cs"/>
                        </a:rPr>
                        <a:t>The </a:t>
                      </a:r>
                      <a:r>
                        <a:rPr lang="en-US" sz="1100" kern="1200" dirty="0" err="1" smtClean="0">
                          <a:solidFill>
                            <a:schemeClr val="dk1"/>
                          </a:solidFill>
                          <a:latin typeface="+mn-lt"/>
                          <a:ea typeface="+mn-ea"/>
                          <a:cs typeface="+mn-cs"/>
                        </a:rPr>
                        <a:t>ConcreteObserver</a:t>
                      </a:r>
                      <a:r>
                        <a:rPr lang="en-US" sz="1100" kern="1200" dirty="0" smtClean="0">
                          <a:solidFill>
                            <a:schemeClr val="dk1"/>
                          </a:solidFill>
                          <a:latin typeface="+mn-lt"/>
                          <a:ea typeface="+mn-ea"/>
                          <a:cs typeface="+mn-cs"/>
                        </a:rPr>
                        <a:t> maintains a copy of the state of </a:t>
                      </a:r>
                      <a:r>
                        <a:rPr lang="en-US" sz="1100" kern="1200" dirty="0" err="1" smtClean="0">
                          <a:solidFill>
                            <a:schemeClr val="dk1"/>
                          </a:solidFill>
                          <a:latin typeface="+mn-lt"/>
                          <a:ea typeface="+mn-ea"/>
                          <a:cs typeface="+mn-cs"/>
                        </a:rPr>
                        <a:t>ConcreteSubject</a:t>
                      </a:r>
                      <a:r>
                        <a:rPr lang="en-US" sz="1100" kern="1200" dirty="0" smtClean="0">
                          <a:solidFill>
                            <a:schemeClr val="dk1"/>
                          </a:solidFill>
                          <a:latin typeface="+mn-lt"/>
                          <a:ea typeface="+mn-ea"/>
                          <a:cs typeface="+mn-cs"/>
                        </a:rPr>
                        <a:t> and implements the Update() interface of Observer that allows these copies to be kept in step. The </a:t>
                      </a:r>
                      <a:r>
                        <a:rPr lang="en-US" sz="1100" kern="1200" dirty="0" err="1" smtClean="0">
                          <a:solidFill>
                            <a:schemeClr val="dk1"/>
                          </a:solidFill>
                          <a:latin typeface="+mn-lt"/>
                          <a:ea typeface="+mn-ea"/>
                          <a:cs typeface="+mn-cs"/>
                        </a:rPr>
                        <a:t>ConcreteObserver</a:t>
                      </a:r>
                      <a:r>
                        <a:rPr lang="en-US" sz="1100" kern="1200" dirty="0" smtClean="0">
                          <a:solidFill>
                            <a:schemeClr val="dk1"/>
                          </a:solidFill>
                          <a:latin typeface="+mn-lt"/>
                          <a:ea typeface="+mn-ea"/>
                          <a:cs typeface="+mn-cs"/>
                        </a:rPr>
                        <a:t> automatically displays the state and reflects changes whenever the state is updated.</a:t>
                      </a:r>
                      <a:endParaRPr lang="en-GB" sz="1100" kern="1200" dirty="0" smtClean="0">
                        <a:solidFill>
                          <a:schemeClr val="dk1"/>
                        </a:solidFill>
                        <a:latin typeface="+mn-lt"/>
                        <a:ea typeface="+mn-ea"/>
                        <a:cs typeface="+mn-cs"/>
                      </a:endParaRPr>
                    </a:p>
                    <a:p>
                      <a:r>
                        <a:rPr lang="en-US" sz="1100" kern="1200" dirty="0" smtClean="0">
                          <a:solidFill>
                            <a:schemeClr val="dk1"/>
                          </a:solidFill>
                          <a:latin typeface="+mn-lt"/>
                          <a:ea typeface="+mn-ea"/>
                          <a:cs typeface="+mn-cs"/>
                        </a:rPr>
                        <a:t>The UML model of the pattern is shown in Figure 7.12</a:t>
                      </a:r>
                      <a:r>
                        <a:rPr lang="en-US" sz="1600" kern="1200" dirty="0" smtClean="0">
                          <a:solidFill>
                            <a:schemeClr val="dk1"/>
                          </a:solidFill>
                          <a:latin typeface="+mn-lt"/>
                          <a:ea typeface="+mn-ea"/>
                          <a:cs typeface="+mn-cs"/>
                        </a:rPr>
                        <a:t>.</a:t>
                      </a:r>
                      <a:endParaRPr lang="en-GB" sz="1600" kern="1200" dirty="0" smtClean="0">
                        <a:solidFill>
                          <a:schemeClr val="dk1"/>
                        </a:solidFill>
                        <a:latin typeface="+mn-lt"/>
                        <a:ea typeface="+mn-ea"/>
                        <a:cs typeface="+mn-cs"/>
                      </a:endParaRPr>
                    </a:p>
                  </a:txBody>
                  <a:tcPr marL="101309" marR="101309"/>
                </a:tc>
              </a:tr>
              <a:tr h="872338">
                <a:tc>
                  <a:txBody>
                    <a:bodyPr/>
                    <a:lstStyle/>
                    <a:p>
                      <a:r>
                        <a:rPr lang="en-US" sz="1100" dirty="0" smtClean="0"/>
                        <a:t>Consequences</a:t>
                      </a:r>
                      <a:endParaRPr lang="en-US" sz="1100" dirty="0"/>
                    </a:p>
                  </a:txBody>
                  <a:tcPr marL="101309" marR="101309"/>
                </a:tc>
                <a:tc>
                  <a:txBody>
                    <a:bodyPr/>
                    <a:lstStyle/>
                    <a:p>
                      <a:r>
                        <a:rPr lang="en-US" sz="1100" kern="1200" dirty="0" smtClean="0">
                          <a:solidFill>
                            <a:schemeClr val="dk1"/>
                          </a:solidFill>
                          <a:latin typeface="+mn-lt"/>
                          <a:ea typeface="+mn-ea"/>
                          <a:cs typeface="+mn-cs"/>
                        </a:rPr>
                        <a:t>The subject only knows the abstract Observer and does not know details of the concrete class. Therefore there is minimal coupling between these objects. Because of this lack of knowledge, optimizations that enhance display performance are impractical. Changes to the</a:t>
                      </a:r>
                      <a:r>
                        <a:rPr lang="en-US" sz="1100" b="1" kern="1200" dirty="0" smtClean="0">
                          <a:solidFill>
                            <a:schemeClr val="dk1"/>
                          </a:solidFill>
                          <a:latin typeface="+mn-lt"/>
                          <a:ea typeface="+mn-ea"/>
                          <a:cs typeface="+mn-cs"/>
                        </a:rPr>
                        <a:t> </a:t>
                      </a:r>
                      <a:r>
                        <a:rPr lang="en-US" sz="1100" kern="1200" dirty="0" smtClean="0">
                          <a:solidFill>
                            <a:schemeClr val="dk1"/>
                          </a:solidFill>
                          <a:latin typeface="+mn-lt"/>
                          <a:ea typeface="+mn-ea"/>
                          <a:cs typeface="+mn-cs"/>
                        </a:rPr>
                        <a:t>subject may cause a set of</a:t>
                      </a:r>
                      <a:r>
                        <a:rPr lang="en-US" sz="1100" b="1" kern="1200" dirty="0" smtClean="0">
                          <a:solidFill>
                            <a:schemeClr val="dk1"/>
                          </a:solidFill>
                          <a:latin typeface="+mn-lt"/>
                          <a:ea typeface="+mn-ea"/>
                          <a:cs typeface="+mn-cs"/>
                        </a:rPr>
                        <a:t> </a:t>
                      </a:r>
                      <a:r>
                        <a:rPr lang="en-US" sz="1100" kern="1200" dirty="0" smtClean="0">
                          <a:solidFill>
                            <a:schemeClr val="dk1"/>
                          </a:solidFill>
                          <a:latin typeface="+mn-lt"/>
                          <a:ea typeface="+mn-ea"/>
                          <a:cs typeface="+mn-cs"/>
                        </a:rPr>
                        <a:t>linked</a:t>
                      </a:r>
                      <a:r>
                        <a:rPr lang="en-US" sz="1100" b="1" kern="1200" dirty="0" smtClean="0">
                          <a:solidFill>
                            <a:schemeClr val="dk1"/>
                          </a:solidFill>
                          <a:latin typeface="+mn-lt"/>
                          <a:ea typeface="+mn-ea"/>
                          <a:cs typeface="+mn-cs"/>
                        </a:rPr>
                        <a:t> </a:t>
                      </a:r>
                      <a:r>
                        <a:rPr lang="en-US" sz="1100" kern="1200" dirty="0" smtClean="0">
                          <a:solidFill>
                            <a:schemeClr val="dk1"/>
                          </a:solidFill>
                          <a:latin typeface="+mn-lt"/>
                          <a:ea typeface="+mn-ea"/>
                          <a:cs typeface="+mn-cs"/>
                        </a:rPr>
                        <a:t>updates to observers to be generated, some of which may not be necessary.</a:t>
                      </a:r>
                      <a:r>
                        <a:rPr lang="en-GB" sz="1100" dirty="0" smtClean="0"/>
                        <a:t> </a:t>
                      </a:r>
                      <a:endParaRPr lang="en-US" sz="1100" dirty="0"/>
                    </a:p>
                  </a:txBody>
                  <a:tcPr marL="101309" marR="101309"/>
                </a:tc>
              </a:tr>
            </a:tbl>
          </a:graphicData>
        </a:graphic>
      </p:graphicFrame>
    </p:spTree>
    <p:extLst>
      <p:ext uri="{BB962C8B-B14F-4D97-AF65-F5344CB8AC3E}">
        <p14:creationId xmlns:p14="http://schemas.microsoft.com/office/powerpoint/2010/main" val="180536673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a:t>displays</a:t>
            </a:r>
            <a:r>
              <a:rPr lang="en-GB" dirty="0" smtClean="0"/>
              <a:t> </a:t>
            </a:r>
            <a:endParaRPr lang="en-US" dirty="0"/>
          </a:p>
        </p:txBody>
      </p:sp>
      <p:pic>
        <p:nvPicPr>
          <p:cNvPr id="4" name="Content Placeholder 3" descr="7.11 MultipleDisplay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7712" r="-7712"/>
              <a:stretch>
                <a:fillRect/>
              </a:stretch>
            </p:blipFill>
          </mc:Choice>
          <mc:Fallback>
            <p:blipFill>
              <a:blip r:embed="rId3"/>
              <a:srcRect l="-7712" r="-7712"/>
              <a:stretch>
                <a:fillRect/>
              </a:stretch>
            </p:blipFill>
          </mc:Fallback>
        </mc:AlternateContent>
        <p:spPr>
          <a:xfrm>
            <a:off x="1566951" y="2149413"/>
            <a:ext cx="6018251" cy="3309806"/>
          </a:xfrm>
        </p:spPr>
      </p:pic>
    </p:spTree>
    <p:extLst>
      <p:ext uri="{BB962C8B-B14F-4D97-AF65-F5344CB8AC3E}">
        <p14:creationId xmlns:p14="http://schemas.microsoft.com/office/powerpoint/2010/main" val="27483836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a:t>
            </a:r>
            <a:r>
              <a:rPr lang="en-US" dirty="0"/>
              <a:t>UML model of the Observer pattern</a:t>
            </a:r>
            <a:r>
              <a:rPr lang="en-GB" dirty="0" smtClean="0"/>
              <a:t> </a:t>
            </a:r>
            <a:endParaRPr lang="en-US" dirty="0"/>
          </a:p>
        </p:txBody>
      </p:sp>
      <p:pic>
        <p:nvPicPr>
          <p:cNvPr id="4" name="Content Placeholder 3" descr="7.12 ObserverPatternUML.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19288" b="-19288"/>
              <a:stretch>
                <a:fillRect/>
              </a:stretch>
            </p:blipFill>
          </mc:Choice>
          <mc:Fallback>
            <p:blipFill>
              <a:blip r:embed="rId3"/>
              <a:srcRect t="-19288" b="-19288"/>
              <a:stretch>
                <a:fillRect/>
              </a:stretch>
            </p:blipFill>
          </mc:Fallback>
        </mc:AlternateContent>
        <p:spPr/>
      </p:pic>
    </p:spTree>
    <p:extLst>
      <p:ext uri="{BB962C8B-B14F-4D97-AF65-F5344CB8AC3E}">
        <p14:creationId xmlns:p14="http://schemas.microsoft.com/office/powerpoint/2010/main" val="1894053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Problèmes d’implémentation</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5625763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Implémentation</a:t>
            </a:r>
            <a:endParaRPr lang="fr-FR" dirty="0"/>
          </a:p>
        </p:txBody>
      </p:sp>
      <p:sp>
        <p:nvSpPr>
          <p:cNvPr id="5" name="Espace réservé du contenu 4"/>
          <p:cNvSpPr>
            <a:spLocks noGrp="1"/>
          </p:cNvSpPr>
          <p:nvPr>
            <p:ph idx="1"/>
          </p:nvPr>
        </p:nvSpPr>
        <p:spPr/>
        <p:txBody>
          <a:bodyPr/>
          <a:lstStyle/>
          <a:p>
            <a:r>
              <a:rPr lang="fr-FR" dirty="0" smtClean="0"/>
              <a:t>Le Génie Logiciel comprend toutes les activités impliquées dans la production de logiciel : des spécifications à la maintenance</a:t>
            </a:r>
          </a:p>
          <a:p>
            <a:r>
              <a:rPr lang="fr-FR" dirty="0" smtClean="0"/>
              <a:t>Une étape critique est celle de l’implémentation du système où une version exécutable du système est </a:t>
            </a:r>
            <a:r>
              <a:rPr lang="fr-FR" dirty="0" smtClean="0"/>
              <a:t>créée </a:t>
            </a:r>
            <a:endParaRPr lang="fr-FR" dirty="0" smtClean="0"/>
          </a:p>
          <a:p>
            <a:r>
              <a:rPr lang="fr-FR" dirty="0" smtClean="0"/>
              <a:t>L’implémentation consiste à :</a:t>
            </a:r>
          </a:p>
          <a:p>
            <a:pPr lvl="1"/>
            <a:r>
              <a:rPr lang="fr-FR" dirty="0" smtClean="0"/>
              <a:t>Développer des programmes dans des langages de programmation de niveaux variés</a:t>
            </a:r>
          </a:p>
          <a:p>
            <a:pPr lvl="1"/>
            <a:r>
              <a:rPr lang="fr-FR" dirty="0" smtClean="0"/>
              <a:t>Adapter des logiciels commerciaux (COTS) aux besoins spécifiques d’une organisation </a:t>
            </a:r>
            <a:endParaRPr lang="fr-FR" dirty="0"/>
          </a:p>
        </p:txBody>
      </p:sp>
    </p:spTree>
    <p:extLst>
      <p:ext uri="{BB962C8B-B14F-4D97-AF65-F5344CB8AC3E}">
        <p14:creationId xmlns:p14="http://schemas.microsoft.com/office/powerpoint/2010/main" val="1903460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Définir les limites du système </a:t>
            </a:r>
            <a:endParaRPr lang="fr-FR" dirty="0"/>
          </a:p>
        </p:txBody>
      </p:sp>
      <p:sp>
        <p:nvSpPr>
          <p:cNvPr id="5" name="Espace réservé du contenu 4"/>
          <p:cNvSpPr>
            <a:spLocks noGrp="1"/>
          </p:cNvSpPr>
          <p:nvPr>
            <p:ph idx="1"/>
          </p:nvPr>
        </p:nvSpPr>
        <p:spPr/>
        <p:txBody>
          <a:bodyPr>
            <a:normAutofit lnSpcReduction="10000"/>
          </a:bodyPr>
          <a:lstStyle/>
          <a:p>
            <a:r>
              <a:rPr lang="fr-FR" dirty="0" smtClean="0"/>
              <a:t>Très tôt dans les spécifications d’un système, on doit en fixer les frontières</a:t>
            </a:r>
          </a:p>
          <a:p>
            <a:r>
              <a:rPr lang="fr-FR" dirty="0" smtClean="0"/>
              <a:t>Ce qui </a:t>
            </a:r>
            <a:r>
              <a:rPr lang="fr-FR" dirty="0" smtClean="0"/>
              <a:t>implique </a:t>
            </a:r>
            <a:r>
              <a:rPr lang="fr-FR" dirty="0" smtClean="0"/>
              <a:t>de travailler avec les parties prenantes pour décider :</a:t>
            </a:r>
          </a:p>
          <a:p>
            <a:pPr lvl="1"/>
            <a:r>
              <a:rPr lang="fr-FR" dirty="0" smtClean="0"/>
              <a:t>Quelles </a:t>
            </a:r>
            <a:r>
              <a:rPr lang="fr-FR" dirty="0" smtClean="0"/>
              <a:t>fonctionnalités doivent être fournies par le système</a:t>
            </a:r>
          </a:p>
          <a:p>
            <a:pPr lvl="1"/>
            <a:r>
              <a:rPr lang="fr-FR" dirty="0" smtClean="0"/>
              <a:t>Qu’est-ce qui sera fourni par son environnement</a:t>
            </a:r>
          </a:p>
          <a:p>
            <a:r>
              <a:rPr lang="fr-FR" dirty="0" smtClean="0"/>
              <a:t>Dans certains cas cette frontière est claire, mais pas toujours :</a:t>
            </a:r>
          </a:p>
          <a:p>
            <a:pPr lvl="1"/>
            <a:r>
              <a:rPr lang="fr-FR" dirty="0" smtClean="0"/>
              <a:t>Des facteurs sociaux et organisationnels peuvent conduire à ce que la frontière se trouve déterminée par des facteurs non-techniques</a:t>
            </a:r>
          </a:p>
          <a:p>
            <a:r>
              <a:rPr lang="fr-FR" dirty="0" smtClean="0"/>
              <a:t>Une fois que les décisions sur les frontières sont prises il faut définir le contexte et les dépendances du système envers son environnement </a:t>
            </a:r>
          </a:p>
        </p:txBody>
      </p:sp>
    </p:spTree>
    <p:extLst>
      <p:ext uri="{BB962C8B-B14F-4D97-AF65-F5344CB8AC3E}">
        <p14:creationId xmlns:p14="http://schemas.microsoft.com/office/powerpoint/2010/main" val="40564440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Réutilisation </a:t>
            </a:r>
            <a:endParaRPr lang="fr-FR" dirty="0"/>
          </a:p>
        </p:txBody>
      </p:sp>
      <p:sp>
        <p:nvSpPr>
          <p:cNvPr id="5" name="Espace réservé du contenu 4"/>
          <p:cNvSpPr>
            <a:spLocks noGrp="1"/>
          </p:cNvSpPr>
          <p:nvPr>
            <p:ph idx="1"/>
          </p:nvPr>
        </p:nvSpPr>
        <p:spPr/>
        <p:txBody>
          <a:bodyPr/>
          <a:lstStyle/>
          <a:p>
            <a:r>
              <a:rPr lang="fr-FR" dirty="0" smtClean="0"/>
              <a:t>Des années 60 aux années 90 la plupart du nouveau logiciel était développé « </a:t>
            </a:r>
            <a:r>
              <a:rPr lang="fr-FR" dirty="0" err="1"/>
              <a:t>f</a:t>
            </a:r>
            <a:r>
              <a:rPr lang="fr-FR" dirty="0" err="1" smtClean="0"/>
              <a:t>rom</a:t>
            </a:r>
            <a:r>
              <a:rPr lang="fr-FR" dirty="0" smtClean="0"/>
              <a:t> scratch »  ou « ex nihilo » pour ne pas dire « à partir de rien »</a:t>
            </a:r>
          </a:p>
          <a:p>
            <a:r>
              <a:rPr lang="fr-FR" dirty="0" smtClean="0"/>
              <a:t>La seule exception notable étant l’utilisation de fonctions ou d’objets dans les bibliothèques</a:t>
            </a:r>
          </a:p>
          <a:p>
            <a:r>
              <a:rPr lang="fr-FR" dirty="0" smtClean="0"/>
              <a:t>La pression sur les coûts et les délais a rendu cette approche non viable, spécialement dans les systèmes marchands et l’Internet</a:t>
            </a:r>
          </a:p>
          <a:p>
            <a:r>
              <a:rPr lang="fr-FR" dirty="0" smtClean="0"/>
              <a:t>En conséquence une approche du développement basée sur la réutilisation de logiciels existants est apparue </a:t>
            </a:r>
            <a:endParaRPr lang="fr-FR" dirty="0"/>
          </a:p>
        </p:txBody>
      </p:sp>
    </p:spTree>
    <p:extLst>
      <p:ext uri="{BB962C8B-B14F-4D97-AF65-F5344CB8AC3E}">
        <p14:creationId xmlns:p14="http://schemas.microsoft.com/office/powerpoint/2010/main" val="352288153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Niveaux de réutilisation</a:t>
            </a:r>
            <a:endParaRPr lang="fr-FR" dirty="0"/>
          </a:p>
        </p:txBody>
      </p:sp>
      <p:sp>
        <p:nvSpPr>
          <p:cNvPr id="3" name="Espace réservé du contenu 2"/>
          <p:cNvSpPr>
            <a:spLocks noGrp="1"/>
          </p:cNvSpPr>
          <p:nvPr>
            <p:ph idx="1"/>
          </p:nvPr>
        </p:nvSpPr>
        <p:spPr/>
        <p:txBody>
          <a:bodyPr/>
          <a:lstStyle/>
          <a:p>
            <a:r>
              <a:rPr lang="fr-FR" dirty="0" smtClean="0"/>
              <a:t>La réutilisation du logiciel est possible à différents </a:t>
            </a:r>
            <a:r>
              <a:rPr lang="fr-FR" dirty="0" smtClean="0"/>
              <a:t>niveaux</a:t>
            </a:r>
            <a:endParaRPr lang="fr-FR" dirty="0" smtClean="0"/>
          </a:p>
          <a:p>
            <a:pPr lvl="1"/>
            <a:r>
              <a:rPr lang="fr-FR" dirty="0" smtClean="0"/>
              <a:t>Au niveau de l’abstraction :</a:t>
            </a:r>
          </a:p>
          <a:p>
            <a:pPr lvl="2"/>
            <a:r>
              <a:rPr lang="fr-FR" dirty="0" smtClean="0"/>
              <a:t>Design patterns et patterns architecturaux</a:t>
            </a:r>
          </a:p>
          <a:p>
            <a:pPr lvl="1"/>
            <a:r>
              <a:rPr lang="fr-FR" dirty="0" smtClean="0"/>
              <a:t>Au niveau de l’objet :</a:t>
            </a:r>
          </a:p>
          <a:p>
            <a:pPr lvl="2"/>
            <a:r>
              <a:rPr lang="fr-FR" dirty="0" smtClean="0"/>
              <a:t>Utilisation directe de l’objet à partir d’une bibliothèque </a:t>
            </a:r>
          </a:p>
          <a:p>
            <a:pPr lvl="1"/>
            <a:r>
              <a:rPr lang="fr-FR" dirty="0" smtClean="0"/>
              <a:t>Au niveau du composant :</a:t>
            </a:r>
          </a:p>
          <a:p>
            <a:pPr lvl="2"/>
            <a:r>
              <a:rPr lang="fr-FR" dirty="0" smtClean="0"/>
              <a:t>Les composants sont des collections d’objets et de classes qui travaillent </a:t>
            </a:r>
            <a:r>
              <a:rPr lang="fr-FR" dirty="0" smtClean="0"/>
              <a:t>ensemble </a:t>
            </a:r>
            <a:r>
              <a:rPr lang="fr-FR" dirty="0" smtClean="0"/>
              <a:t>à la </a:t>
            </a:r>
            <a:r>
              <a:rPr lang="fr-FR" dirty="0" smtClean="0"/>
              <a:t>fourniture </a:t>
            </a:r>
            <a:r>
              <a:rPr lang="fr-FR" dirty="0" smtClean="0"/>
              <a:t>de fonctions ou de services </a:t>
            </a:r>
          </a:p>
          <a:p>
            <a:pPr lvl="2"/>
            <a:r>
              <a:rPr lang="fr-FR" dirty="0" smtClean="0"/>
              <a:t>Le composant doit souvent être adapté ou étendu par l’ajout de code</a:t>
            </a:r>
          </a:p>
          <a:p>
            <a:pPr lvl="1"/>
            <a:r>
              <a:rPr lang="fr-FR" dirty="0" smtClean="0"/>
              <a:t>Au niveau du système :</a:t>
            </a:r>
          </a:p>
          <a:p>
            <a:pPr lvl="2"/>
            <a:r>
              <a:rPr lang="fr-FR" dirty="0" smtClean="0"/>
              <a:t>Utilisation d’applications qui nécessitent d’être configurées</a:t>
            </a:r>
          </a:p>
          <a:p>
            <a:pPr lvl="2"/>
            <a:r>
              <a:rPr lang="fr-FR" dirty="0" smtClean="0"/>
              <a:t>Par paramétrage ou ajout de code </a:t>
            </a:r>
            <a:endParaRPr lang="fr-FR" dirty="0"/>
          </a:p>
        </p:txBody>
      </p:sp>
    </p:spTree>
    <p:extLst>
      <p:ext uri="{BB962C8B-B14F-4D97-AF65-F5344CB8AC3E}">
        <p14:creationId xmlns:p14="http://schemas.microsoft.com/office/powerpoint/2010/main" val="32459318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Coûts associés à la réutilisation </a:t>
            </a:r>
            <a:endParaRPr lang="fr-FR" dirty="0"/>
          </a:p>
        </p:txBody>
      </p:sp>
      <p:sp>
        <p:nvSpPr>
          <p:cNvPr id="3" name="Espace réservé du contenu 2"/>
          <p:cNvSpPr>
            <a:spLocks noGrp="1"/>
          </p:cNvSpPr>
          <p:nvPr>
            <p:ph idx="1"/>
          </p:nvPr>
        </p:nvSpPr>
        <p:spPr/>
        <p:txBody>
          <a:bodyPr/>
          <a:lstStyle/>
          <a:p>
            <a:r>
              <a:rPr lang="fr-FR" dirty="0" smtClean="0"/>
              <a:t>La réutilisation de logiciels existants permet de produire de nouveaux systèmes plus rapidement, avec moins de risques et à moindre coût </a:t>
            </a:r>
          </a:p>
          <a:p>
            <a:r>
              <a:rPr lang="fr-FR" dirty="0" smtClean="0"/>
              <a:t>Comme le logiciel réutilisé a déjà été testé dans d’autres applications, il devrait être plus fiable </a:t>
            </a:r>
          </a:p>
          <a:p>
            <a:r>
              <a:rPr lang="fr-FR" dirty="0" smtClean="0"/>
              <a:t>Toutefois </a:t>
            </a:r>
            <a:r>
              <a:rPr lang="fr-FR" dirty="0" smtClean="0"/>
              <a:t>certains coûts restent associés à cette pratique :</a:t>
            </a:r>
          </a:p>
          <a:p>
            <a:pPr lvl="1"/>
            <a:r>
              <a:rPr lang="fr-FR" dirty="0" smtClean="0"/>
              <a:t>Les coûts liés à la recherche et au test préliminaire du logiciel à réutiliser</a:t>
            </a:r>
          </a:p>
          <a:p>
            <a:pPr lvl="1"/>
            <a:r>
              <a:rPr lang="fr-FR" dirty="0" smtClean="0"/>
              <a:t>Le cas échéant, les coûts d’achat du logiciel, qui dans le cas d’applications complètes, peuvent être très élevés</a:t>
            </a:r>
          </a:p>
          <a:p>
            <a:pPr lvl="1"/>
            <a:r>
              <a:rPr lang="fr-FR" dirty="0" smtClean="0"/>
              <a:t>Les coûts d’adaptation et de configuration </a:t>
            </a:r>
          </a:p>
          <a:p>
            <a:pPr lvl="1"/>
            <a:r>
              <a:rPr lang="fr-FR" dirty="0" smtClean="0"/>
              <a:t>Les coûts d’intégration des différents logiciels </a:t>
            </a:r>
            <a:endParaRPr lang="fr-FR" dirty="0"/>
          </a:p>
        </p:txBody>
      </p:sp>
    </p:spTree>
    <p:extLst>
      <p:ext uri="{BB962C8B-B14F-4D97-AF65-F5344CB8AC3E}">
        <p14:creationId xmlns:p14="http://schemas.microsoft.com/office/powerpoint/2010/main" val="21962876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Gestion de la configuration </a:t>
            </a:r>
            <a:endParaRPr lang="fr-FR" dirty="0"/>
          </a:p>
        </p:txBody>
      </p:sp>
      <p:sp>
        <p:nvSpPr>
          <p:cNvPr id="5" name="Espace réservé du contenu 4"/>
          <p:cNvSpPr>
            <a:spLocks noGrp="1"/>
          </p:cNvSpPr>
          <p:nvPr>
            <p:ph idx="1"/>
          </p:nvPr>
        </p:nvSpPr>
        <p:spPr/>
        <p:txBody>
          <a:bodyPr/>
          <a:lstStyle/>
          <a:p>
            <a:r>
              <a:rPr lang="fr-FR" dirty="0" smtClean="0"/>
              <a:t>Dans le développement logiciel, le changement est permanent, il doit donc être géré</a:t>
            </a:r>
          </a:p>
          <a:p>
            <a:r>
              <a:rPr lang="fr-FR" dirty="0" smtClean="0"/>
              <a:t>Quand une équipe développe un logiciel, il faut s’assurer que chaque équipier ne perturbe pas le travail des autres</a:t>
            </a:r>
          </a:p>
          <a:p>
            <a:r>
              <a:rPr lang="fr-FR" dirty="0" smtClean="0"/>
              <a:t>La gestion de la configuration est le terme utilisé pour décrire le processus général de gestion des changements d’un système</a:t>
            </a:r>
          </a:p>
          <a:p>
            <a:r>
              <a:rPr lang="fr-FR" dirty="0" smtClean="0"/>
              <a:t>Le but est de supporter le processus d’intégration de telle façon que chaque développeur puisse :</a:t>
            </a:r>
          </a:p>
          <a:p>
            <a:pPr lvl="1"/>
            <a:r>
              <a:rPr lang="fr-FR" dirty="0" smtClean="0"/>
              <a:t>Accéder au code et aux documents</a:t>
            </a:r>
          </a:p>
          <a:p>
            <a:pPr lvl="1"/>
            <a:r>
              <a:rPr lang="fr-FR" dirty="0" smtClean="0"/>
              <a:t>Apprendre quels changements ont été faits</a:t>
            </a:r>
          </a:p>
          <a:p>
            <a:pPr lvl="1"/>
            <a:r>
              <a:rPr lang="fr-FR" dirty="0" smtClean="0"/>
              <a:t>Compiler et lier les composants pour construire un système </a:t>
            </a:r>
            <a:endParaRPr lang="fr-FR" dirty="0"/>
          </a:p>
        </p:txBody>
      </p:sp>
    </p:spTree>
    <p:extLst>
      <p:ext uri="{BB962C8B-B14F-4D97-AF65-F5344CB8AC3E}">
        <p14:creationId xmlns:p14="http://schemas.microsoft.com/office/powerpoint/2010/main" val="14438471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activités fondamentales </a:t>
            </a:r>
            <a:endParaRPr lang="fr-FR" dirty="0"/>
          </a:p>
        </p:txBody>
      </p:sp>
      <p:sp>
        <p:nvSpPr>
          <p:cNvPr id="3" name="Espace réservé du contenu 2"/>
          <p:cNvSpPr>
            <a:spLocks noGrp="1"/>
          </p:cNvSpPr>
          <p:nvPr>
            <p:ph idx="1"/>
          </p:nvPr>
        </p:nvSpPr>
        <p:spPr/>
        <p:txBody>
          <a:bodyPr/>
          <a:lstStyle/>
          <a:p>
            <a:r>
              <a:rPr lang="fr-FR" dirty="0" smtClean="0"/>
              <a:t>3 activités découlent de la description précédente :</a:t>
            </a:r>
          </a:p>
          <a:p>
            <a:pPr lvl="1"/>
            <a:r>
              <a:rPr lang="fr-FR" dirty="0" smtClean="0"/>
              <a:t>La  gestion des versions, qui permet de garder trace des différentes versions des composants du logiciel :</a:t>
            </a:r>
          </a:p>
          <a:p>
            <a:pPr lvl="2"/>
            <a:r>
              <a:rPr lang="fr-FR" dirty="0" smtClean="0"/>
              <a:t>Permettant la coordination d’un développement à plusieurs</a:t>
            </a:r>
          </a:p>
          <a:p>
            <a:pPr lvl="1"/>
            <a:r>
              <a:rPr lang="fr-FR" dirty="0" smtClean="0"/>
              <a:t>L’intégration du système, qui aide à définir les versions des composants utilisées pour construire chaque version du système</a:t>
            </a:r>
          </a:p>
          <a:p>
            <a:pPr lvl="2"/>
            <a:r>
              <a:rPr lang="fr-FR" dirty="0" smtClean="0"/>
              <a:t>Cette description est utilisée pour construire automatiquement le système </a:t>
            </a:r>
          </a:p>
          <a:p>
            <a:pPr lvl="1"/>
            <a:r>
              <a:rPr lang="fr-FR" dirty="0" smtClean="0"/>
              <a:t>Le suivi des problèmes,  qui permet aux utilisateurs de reporter les problèmes et les bugs rencontrés, et aux développeurs de savoir qui y travaille</a:t>
            </a:r>
          </a:p>
          <a:p>
            <a:r>
              <a:rPr lang="fr-FR" dirty="0" smtClean="0"/>
              <a:t>Les outils peuvent être :</a:t>
            </a:r>
          </a:p>
          <a:p>
            <a:pPr lvl="1"/>
            <a:r>
              <a:rPr lang="fr-FR" dirty="0"/>
              <a:t>I</a:t>
            </a:r>
            <a:r>
              <a:rPr lang="fr-FR" dirty="0" smtClean="0"/>
              <a:t>ntégrés (</a:t>
            </a:r>
            <a:r>
              <a:rPr lang="fr-FR" dirty="0" err="1" smtClean="0"/>
              <a:t>ClearCase</a:t>
            </a:r>
            <a:r>
              <a:rPr lang="fr-FR" dirty="0" smtClean="0"/>
              <a:t>)</a:t>
            </a:r>
          </a:p>
          <a:p>
            <a:pPr lvl="1"/>
            <a:r>
              <a:rPr lang="fr-FR" dirty="0" smtClean="0"/>
              <a:t>ou séparés (Subversion, </a:t>
            </a:r>
            <a:r>
              <a:rPr lang="fr-FR" dirty="0" err="1" smtClean="0"/>
              <a:t>CruiseControl</a:t>
            </a:r>
            <a:r>
              <a:rPr lang="fr-FR" dirty="0" smtClean="0"/>
              <a:t>, </a:t>
            </a:r>
            <a:r>
              <a:rPr lang="fr-FR" dirty="0" err="1" smtClean="0"/>
              <a:t>Bugzilla</a:t>
            </a:r>
            <a:r>
              <a:rPr lang="fr-FR" dirty="0" smtClean="0"/>
              <a:t>)</a:t>
            </a:r>
          </a:p>
        </p:txBody>
      </p:sp>
    </p:spTree>
    <p:extLst>
      <p:ext uri="{BB962C8B-B14F-4D97-AF65-F5344CB8AC3E}">
        <p14:creationId xmlns:p14="http://schemas.microsoft.com/office/powerpoint/2010/main" val="26770994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G</a:t>
            </a:r>
            <a:r>
              <a:rPr lang="fr-FR" dirty="0" smtClean="0"/>
              <a:t>estion de la configuration </a:t>
            </a:r>
            <a:endParaRPr lang="fr-FR" dirty="0"/>
          </a:p>
        </p:txBody>
      </p:sp>
      <p:pic>
        <p:nvPicPr>
          <p:cNvPr id="7" name="Espace réservé du contenu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06593" y="1673225"/>
            <a:ext cx="3539814" cy="4718050"/>
          </a:xfrm>
          <a:ln>
            <a:solidFill>
              <a:schemeClr val="accent1"/>
            </a:solidFill>
          </a:ln>
        </p:spPr>
      </p:pic>
      <p:pic>
        <p:nvPicPr>
          <p:cNvPr id="8" name="Espace réservé du contenu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16128" y="1673225"/>
            <a:ext cx="3502743" cy="4718050"/>
          </a:xfrm>
        </p:spPr>
      </p:pic>
    </p:spTree>
    <p:extLst>
      <p:ext uri="{BB962C8B-B14F-4D97-AF65-F5344CB8AC3E}">
        <p14:creationId xmlns:p14="http://schemas.microsoft.com/office/powerpoint/2010/main" val="4001050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Développement croisé (</a:t>
            </a:r>
            <a:r>
              <a:rPr lang="fr-FR" dirty="0" smtClean="0"/>
              <a:t>host–</a:t>
            </a:r>
            <a:r>
              <a:rPr lang="fr-FR" dirty="0" err="1" smtClean="0"/>
              <a:t>target</a:t>
            </a:r>
            <a:r>
              <a:rPr lang="fr-FR" dirty="0" smtClean="0"/>
              <a:t>)</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La plupart des développements logiciels sont en fait du développement croisé : </a:t>
            </a:r>
            <a:r>
              <a:rPr lang="fr-FR" dirty="0"/>
              <a:t>l</a:t>
            </a:r>
            <a:r>
              <a:rPr lang="fr-FR" dirty="0" smtClean="0"/>
              <a:t>e logiciel est développé sur un ordinateur (host) et s’exécutera sur une autre machine (</a:t>
            </a:r>
            <a:r>
              <a:rPr lang="fr-FR" dirty="0" err="1" smtClean="0"/>
              <a:t>target</a:t>
            </a:r>
            <a:r>
              <a:rPr lang="fr-FR" dirty="0" smtClean="0"/>
              <a:t>)</a:t>
            </a:r>
          </a:p>
          <a:p>
            <a:r>
              <a:rPr lang="fr-FR" dirty="0" smtClean="0"/>
              <a:t>On parle aussi de plateforme de développement et de plateforme d’exécution</a:t>
            </a:r>
          </a:p>
          <a:p>
            <a:r>
              <a:rPr lang="fr-FR" dirty="0" smtClean="0"/>
              <a:t>Une plateforme de développement doit fournir un certain nombre d’outils pour supporter le processus de génie logiciel :</a:t>
            </a:r>
          </a:p>
          <a:p>
            <a:pPr lvl="1"/>
            <a:r>
              <a:rPr lang="fr-FR" dirty="0" smtClean="0"/>
              <a:t>Un compilateur et éditeur de texte « </a:t>
            </a:r>
            <a:r>
              <a:rPr lang="fr-FR" dirty="0" err="1" smtClean="0"/>
              <a:t>syntax</a:t>
            </a:r>
            <a:r>
              <a:rPr lang="fr-FR" dirty="0" smtClean="0"/>
              <a:t> </a:t>
            </a:r>
            <a:r>
              <a:rPr lang="fr-FR" dirty="0" err="1" smtClean="0"/>
              <a:t>directed</a:t>
            </a:r>
            <a:r>
              <a:rPr lang="fr-FR" dirty="0" smtClean="0"/>
              <a:t> »</a:t>
            </a:r>
          </a:p>
          <a:p>
            <a:pPr lvl="1"/>
            <a:r>
              <a:rPr lang="fr-FR" dirty="0" smtClean="0"/>
              <a:t>Un debugger</a:t>
            </a:r>
          </a:p>
          <a:p>
            <a:pPr lvl="1"/>
            <a:r>
              <a:rPr lang="fr-FR" dirty="0" smtClean="0"/>
              <a:t>Un éditeur graphique (pour les diagrammes UML)</a:t>
            </a:r>
          </a:p>
          <a:p>
            <a:pPr lvl="1"/>
            <a:r>
              <a:rPr lang="fr-FR" dirty="0" smtClean="0"/>
              <a:t>Des outils de test (</a:t>
            </a:r>
            <a:r>
              <a:rPr lang="fr-FR" dirty="0" err="1" smtClean="0"/>
              <a:t>Junit</a:t>
            </a:r>
            <a:r>
              <a:rPr lang="fr-FR" dirty="0" smtClean="0"/>
              <a:t>)</a:t>
            </a:r>
          </a:p>
          <a:p>
            <a:pPr lvl="1"/>
            <a:r>
              <a:rPr lang="fr-FR" dirty="0" smtClean="0"/>
              <a:t>Des outils de suivi de projet </a:t>
            </a:r>
          </a:p>
          <a:p>
            <a:r>
              <a:rPr lang="fr-FR" dirty="0" smtClean="0"/>
              <a:t>Les outils sont souvent regroupés pour créer un environnement de développement intégré (IDE)</a:t>
            </a:r>
          </a:p>
          <a:p>
            <a:pPr lvl="1"/>
            <a:r>
              <a:rPr lang="fr-FR" dirty="0" smtClean="0"/>
              <a:t>Le plus connu est Eclipse pour Java</a:t>
            </a:r>
            <a:endParaRPr lang="fr-FR" dirty="0"/>
          </a:p>
        </p:txBody>
      </p:sp>
    </p:spTree>
    <p:extLst>
      <p:ext uri="{BB962C8B-B14F-4D97-AF65-F5344CB8AC3E}">
        <p14:creationId xmlns:p14="http://schemas.microsoft.com/office/powerpoint/2010/main" val="24476378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Déploiement</a:t>
            </a:r>
            <a:endParaRPr lang="fr-FR" dirty="0"/>
          </a:p>
        </p:txBody>
      </p:sp>
      <p:sp>
        <p:nvSpPr>
          <p:cNvPr id="3" name="Espace réservé du contenu 2"/>
          <p:cNvSpPr>
            <a:spLocks noGrp="1"/>
          </p:cNvSpPr>
          <p:nvPr>
            <p:ph idx="1"/>
          </p:nvPr>
        </p:nvSpPr>
        <p:spPr/>
        <p:txBody>
          <a:bodyPr/>
          <a:lstStyle/>
          <a:p>
            <a:r>
              <a:rPr lang="fr-FR" dirty="0" smtClean="0"/>
              <a:t>En plus du développement du logiciel, certaines décisions doivent être prises à propos de la façon dont le logiciel va être déployé sur la plateforme cible </a:t>
            </a:r>
          </a:p>
          <a:p>
            <a:r>
              <a:rPr lang="fr-FR" dirty="0" smtClean="0"/>
              <a:t>C’est souvent simple pour les systèmes embarqués puisque la cible est unique</a:t>
            </a:r>
          </a:p>
          <a:p>
            <a:r>
              <a:rPr lang="fr-FR" dirty="0" smtClean="0"/>
              <a:t>C’est plus compliqué pour les systèmes distribués, où trois questions peuvent se poser :</a:t>
            </a:r>
          </a:p>
          <a:p>
            <a:pPr lvl="1"/>
            <a:r>
              <a:rPr lang="fr-FR" dirty="0" smtClean="0"/>
              <a:t>Les exigences matérielles et logicielles sur un composant </a:t>
            </a:r>
          </a:p>
          <a:p>
            <a:pPr lvl="1"/>
            <a:r>
              <a:rPr lang="fr-FR" dirty="0" smtClean="0"/>
              <a:t>Les exigences de disponibilité du système</a:t>
            </a:r>
          </a:p>
          <a:p>
            <a:pPr lvl="1"/>
            <a:r>
              <a:rPr lang="fr-FR" dirty="0" smtClean="0"/>
              <a:t>Les </a:t>
            </a:r>
            <a:r>
              <a:rPr lang="fr-FR" dirty="0" smtClean="0"/>
              <a:t>communications </a:t>
            </a:r>
            <a:r>
              <a:rPr lang="fr-FR" dirty="0" smtClean="0"/>
              <a:t>entre les composants</a:t>
            </a:r>
          </a:p>
          <a:p>
            <a:r>
              <a:rPr lang="fr-FR" dirty="0" smtClean="0"/>
              <a:t>On utilisera les diagrammes de déploiement d’UML</a:t>
            </a:r>
          </a:p>
        </p:txBody>
      </p:sp>
    </p:spTree>
    <p:extLst>
      <p:ext uri="{BB962C8B-B14F-4D97-AF65-F5344CB8AC3E}">
        <p14:creationId xmlns:p14="http://schemas.microsoft.com/office/powerpoint/2010/main" val="32712823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Développement </a:t>
            </a:r>
            <a:br>
              <a:rPr lang="fr-FR" dirty="0" smtClean="0"/>
            </a:br>
            <a:r>
              <a:rPr lang="fr-FR" dirty="0" smtClean="0"/>
              <a:t>Open source</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02947155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Open source </a:t>
            </a:r>
            <a:endParaRPr lang="fr-FR" dirty="0"/>
          </a:p>
        </p:txBody>
      </p:sp>
      <p:sp>
        <p:nvSpPr>
          <p:cNvPr id="5" name="Espace réservé du contenu 4"/>
          <p:cNvSpPr>
            <a:spLocks noGrp="1"/>
          </p:cNvSpPr>
          <p:nvPr>
            <p:ph idx="1"/>
          </p:nvPr>
        </p:nvSpPr>
        <p:spPr/>
        <p:txBody>
          <a:bodyPr>
            <a:normAutofit fontScale="92500" lnSpcReduction="10000"/>
          </a:bodyPr>
          <a:lstStyle/>
          <a:p>
            <a:r>
              <a:rPr lang="fr-FR" dirty="0" smtClean="0"/>
              <a:t>Le développement Open Source est une approche du développement logiciel dans laquelle le code d’un logiciel est publié et où des volontaires sont invités à participer au processus de développement</a:t>
            </a:r>
          </a:p>
          <a:p>
            <a:r>
              <a:rPr lang="fr-FR" dirty="0" smtClean="0"/>
              <a:t>Le produit le plus connu est, bien sûr, Linux</a:t>
            </a:r>
          </a:p>
          <a:p>
            <a:pPr lvl="1"/>
            <a:r>
              <a:rPr lang="fr-FR" dirty="0" smtClean="0"/>
              <a:t>Mais aussi Java, Apache, MySQL…</a:t>
            </a:r>
          </a:p>
          <a:p>
            <a:r>
              <a:rPr lang="fr-FR" dirty="0" smtClean="0"/>
              <a:t>Le logiciel Open Source est bon marché, voire gratuit à l’acquisition :</a:t>
            </a:r>
          </a:p>
          <a:p>
            <a:pPr lvl="1"/>
            <a:r>
              <a:rPr lang="fr-FR" dirty="0" smtClean="0"/>
              <a:t>La documentation et le support sont par contre payants</a:t>
            </a:r>
          </a:p>
          <a:p>
            <a:pPr lvl="1"/>
            <a:r>
              <a:rPr lang="fr-FR" dirty="0" smtClean="0"/>
              <a:t>La fiabilité est bonne, au moins celle des produits « mature »</a:t>
            </a:r>
          </a:p>
          <a:p>
            <a:r>
              <a:rPr lang="fr-FR" dirty="0" smtClean="0"/>
              <a:t>Deux questions se posent avant de recourir à l’Open Source pour le développement d’un produit logiciel :</a:t>
            </a:r>
          </a:p>
          <a:p>
            <a:pPr lvl="1"/>
            <a:r>
              <a:rPr lang="fr-FR" dirty="0" smtClean="0"/>
              <a:t>Le produit peut-il utiliser des composants Open Source ?</a:t>
            </a:r>
          </a:p>
          <a:p>
            <a:pPr lvl="1"/>
            <a:r>
              <a:rPr lang="fr-FR" dirty="0" smtClean="0"/>
              <a:t>L’approche Open Source peut-elle être utilisée ?</a:t>
            </a:r>
            <a:endParaRPr lang="fr-FR" dirty="0"/>
          </a:p>
        </p:txBody>
      </p:sp>
    </p:spTree>
    <p:extLst>
      <p:ext uri="{BB962C8B-B14F-4D97-AF65-F5344CB8AC3E}">
        <p14:creationId xmlns:p14="http://schemas.microsoft.com/office/powerpoint/2010/main" val="3169706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Définition du contexte</a:t>
            </a:r>
            <a:endParaRPr lang="fr-FR" dirty="0"/>
          </a:p>
        </p:txBody>
      </p:sp>
      <p:sp>
        <p:nvSpPr>
          <p:cNvPr id="3" name="Espace réservé du contenu 2"/>
          <p:cNvSpPr>
            <a:spLocks noGrp="1"/>
          </p:cNvSpPr>
          <p:nvPr>
            <p:ph idx="1"/>
          </p:nvPr>
        </p:nvSpPr>
        <p:spPr/>
        <p:txBody>
          <a:bodyPr>
            <a:normAutofit fontScale="92500"/>
          </a:bodyPr>
          <a:lstStyle/>
          <a:p>
            <a:r>
              <a:rPr lang="fr-FR" dirty="0" smtClean="0"/>
              <a:t>La définition du contexte se fait au moyen d’un modèle architectural simple qui montre le système et les autres systèmes de son environnement</a:t>
            </a:r>
          </a:p>
          <a:p>
            <a:r>
              <a:rPr lang="fr-FR" dirty="0" smtClean="0"/>
              <a:t>Un modèle contextuel montre en général que l’environnement comporte plusieurs autres systèmes automatisés</a:t>
            </a:r>
          </a:p>
          <a:p>
            <a:r>
              <a:rPr lang="fr-FR" dirty="0" smtClean="0"/>
              <a:t>Il ne montre pas le type de relations entre les systèmes du contexte et le système en cours de spécification</a:t>
            </a:r>
          </a:p>
          <a:p>
            <a:r>
              <a:rPr lang="fr-FR" dirty="0" smtClean="0"/>
              <a:t>Les systèmes externes peuvent :</a:t>
            </a:r>
          </a:p>
          <a:p>
            <a:pPr lvl="1"/>
            <a:r>
              <a:rPr lang="fr-FR" dirty="0" smtClean="0"/>
              <a:t>Produire ou consommer des données </a:t>
            </a:r>
          </a:p>
          <a:p>
            <a:pPr lvl="1"/>
            <a:r>
              <a:rPr lang="fr-FR" dirty="0" smtClean="0"/>
              <a:t>Partager des données</a:t>
            </a:r>
          </a:p>
          <a:p>
            <a:pPr lvl="1"/>
            <a:r>
              <a:rPr lang="fr-FR" dirty="0" smtClean="0"/>
              <a:t>Être connectés directement, via un réseau ou non connectés</a:t>
            </a:r>
          </a:p>
          <a:p>
            <a:pPr lvl="1"/>
            <a:r>
              <a:rPr lang="fr-FR" dirty="0" smtClean="0"/>
              <a:t>Être physiquement localisés au même endroit ou non</a:t>
            </a:r>
          </a:p>
          <a:p>
            <a:r>
              <a:rPr lang="fr-FR" dirty="0" smtClean="0"/>
              <a:t>D’où le besoin d’autres modèles</a:t>
            </a:r>
            <a:endParaRPr lang="fr-FR" dirty="0"/>
          </a:p>
        </p:txBody>
      </p:sp>
    </p:spTree>
    <p:extLst>
      <p:ext uri="{BB962C8B-B14F-4D97-AF65-F5344CB8AC3E}">
        <p14:creationId xmlns:p14="http://schemas.microsoft.com/office/powerpoint/2010/main" val="10786217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Licences Open Source</a:t>
            </a:r>
            <a:endParaRPr lang="fr-FR" dirty="0"/>
          </a:p>
        </p:txBody>
      </p:sp>
      <p:sp>
        <p:nvSpPr>
          <p:cNvPr id="3" name="Espace réservé du contenu 2"/>
          <p:cNvSpPr>
            <a:spLocks noGrp="1"/>
          </p:cNvSpPr>
          <p:nvPr>
            <p:ph idx="1"/>
          </p:nvPr>
        </p:nvSpPr>
        <p:spPr>
          <a:xfrm>
            <a:off x="457200" y="1600200"/>
            <a:ext cx="7931224" cy="4876800"/>
          </a:xfrm>
        </p:spPr>
        <p:txBody>
          <a:bodyPr>
            <a:normAutofit lnSpcReduction="10000"/>
          </a:bodyPr>
          <a:lstStyle/>
          <a:p>
            <a:r>
              <a:rPr lang="fr-FR" sz="2200" dirty="0" smtClean="0"/>
              <a:t>Si </a:t>
            </a:r>
            <a:r>
              <a:rPr lang="fr-FR" sz="2200" dirty="0" smtClean="0"/>
              <a:t>un </a:t>
            </a:r>
            <a:r>
              <a:rPr lang="fr-FR" sz="2200" dirty="0" smtClean="0"/>
              <a:t>principe fondamental est que le code source doit être </a:t>
            </a:r>
            <a:r>
              <a:rPr lang="fr-FR" sz="2200" dirty="0" smtClean="0"/>
              <a:t>accessible, </a:t>
            </a:r>
            <a:r>
              <a:rPr lang="fr-FR" sz="2200" dirty="0" smtClean="0"/>
              <a:t>cela ne veut pas dire que n’importe qui peut faire ce qu’il veut avec le code </a:t>
            </a:r>
          </a:p>
          <a:p>
            <a:r>
              <a:rPr lang="fr-FR" sz="2200" dirty="0" smtClean="0"/>
              <a:t>Légalement le développeur reste le propriétaire du code, il peut mettre des restrictions sur l’usage par le biais d’une licence </a:t>
            </a:r>
          </a:p>
          <a:p>
            <a:pPr lvl="1"/>
            <a:r>
              <a:rPr lang="fr-FR" sz="1900" dirty="0" smtClean="0"/>
              <a:t>Certains pensent que tout code utilisant un code Open Source doit être aussi Open Source. D’autres non !</a:t>
            </a:r>
          </a:p>
          <a:p>
            <a:r>
              <a:rPr lang="fr-FR" sz="2200" dirty="0" smtClean="0"/>
              <a:t>3 modèles de licences existent </a:t>
            </a:r>
            <a:r>
              <a:rPr lang="fr-FR" dirty="0" smtClean="0"/>
              <a:t>:</a:t>
            </a:r>
          </a:p>
          <a:p>
            <a:pPr lvl="1"/>
            <a:r>
              <a:rPr lang="fr-FR" sz="1800" dirty="0" smtClean="0"/>
              <a:t>GNU GPL  licence réciproque : si on utilise un logiciel sous cette licence, le logiciel développé sera Open Source</a:t>
            </a:r>
          </a:p>
          <a:p>
            <a:pPr lvl="1"/>
            <a:r>
              <a:rPr lang="fr-FR" sz="1800" dirty="0" smtClean="0"/>
              <a:t>GNU LGPL où on peut utiliser des composants Open Source sans pour autant  rendre le code Open Source (sauf si les composants Open Source sont modifiés)</a:t>
            </a:r>
          </a:p>
          <a:p>
            <a:pPr lvl="1"/>
            <a:r>
              <a:rPr lang="fr-FR" sz="1800" dirty="0" err="1" smtClean="0"/>
              <a:t>Berkley</a:t>
            </a:r>
            <a:r>
              <a:rPr lang="fr-FR" sz="1800" dirty="0" smtClean="0"/>
              <a:t> Standard Distribution (BSD) licence non réciproque : on doit juste citer le créateur original du code </a:t>
            </a:r>
            <a:endParaRPr lang="fr-FR" sz="1800" dirty="0"/>
          </a:p>
        </p:txBody>
      </p:sp>
    </p:spTree>
    <p:extLst>
      <p:ext uri="{BB962C8B-B14F-4D97-AF65-F5344CB8AC3E}">
        <p14:creationId xmlns:p14="http://schemas.microsoft.com/office/powerpoint/2010/main" val="23949371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Recommandations </a:t>
            </a:r>
            <a:endParaRPr lang="fr-FR" dirty="0"/>
          </a:p>
        </p:txBody>
      </p:sp>
      <p:sp>
        <p:nvSpPr>
          <p:cNvPr id="3" name="Espace réservé du contenu 2"/>
          <p:cNvSpPr>
            <a:spLocks noGrp="1"/>
          </p:cNvSpPr>
          <p:nvPr>
            <p:ph idx="1"/>
          </p:nvPr>
        </p:nvSpPr>
        <p:spPr>
          <a:xfrm>
            <a:off x="539552" y="1556792"/>
            <a:ext cx="7715200" cy="4876800"/>
          </a:xfrm>
        </p:spPr>
        <p:txBody>
          <a:bodyPr/>
          <a:lstStyle/>
          <a:p>
            <a:r>
              <a:rPr lang="fr-FR" sz="2000" dirty="0" smtClean="0"/>
              <a:t>Dès que l’on souhaite inclure des composants Open Source dans un logiciel il faut mettre en place les processus pour garder trace des composants utilisés et de leurs conditions de licence</a:t>
            </a:r>
          </a:p>
          <a:p>
            <a:r>
              <a:rPr lang="fr-FR" sz="2000" dirty="0" smtClean="0"/>
              <a:t>Les recommandations (</a:t>
            </a:r>
            <a:r>
              <a:rPr lang="fr-FR" sz="2000" dirty="0" err="1"/>
              <a:t>B</a:t>
            </a:r>
            <a:r>
              <a:rPr lang="fr-FR" sz="2000" dirty="0" err="1" smtClean="0"/>
              <a:t>ayerdorfer</a:t>
            </a:r>
            <a:r>
              <a:rPr lang="fr-FR" sz="2000" dirty="0" smtClean="0"/>
              <a:t> 2007) :</a:t>
            </a:r>
          </a:p>
          <a:p>
            <a:pPr lvl="1"/>
            <a:r>
              <a:rPr lang="fr-FR" sz="1800" dirty="0" smtClean="0"/>
              <a:t>Etablir un système d’information sur les composants utilisés</a:t>
            </a:r>
          </a:p>
          <a:p>
            <a:pPr lvl="1"/>
            <a:r>
              <a:rPr lang="fr-FR" sz="1800" dirty="0" smtClean="0"/>
              <a:t>Faire attention aux différents types de licences</a:t>
            </a:r>
          </a:p>
          <a:p>
            <a:pPr lvl="1"/>
            <a:r>
              <a:rPr lang="fr-FR" sz="1800" dirty="0" smtClean="0"/>
              <a:t>Faire attention à l’évolution future des composants</a:t>
            </a:r>
          </a:p>
          <a:p>
            <a:pPr lvl="1"/>
            <a:r>
              <a:rPr lang="fr-FR" sz="1800" dirty="0" smtClean="0"/>
              <a:t>Eduquer les personnes </a:t>
            </a:r>
          </a:p>
          <a:p>
            <a:pPr lvl="1"/>
            <a:r>
              <a:rPr lang="fr-FR" sz="1800" dirty="0" smtClean="0"/>
              <a:t>Mettre en place des systèmes d’audit </a:t>
            </a:r>
          </a:p>
          <a:p>
            <a:pPr lvl="1"/>
            <a:r>
              <a:rPr lang="fr-FR" sz="1800" dirty="0" smtClean="0"/>
              <a:t>Participer à la communauté </a:t>
            </a:r>
            <a:endParaRPr lang="fr-FR" sz="1800" dirty="0"/>
          </a:p>
        </p:txBody>
      </p:sp>
    </p:spTree>
    <p:extLst>
      <p:ext uri="{BB962C8B-B14F-4D97-AF65-F5344CB8AC3E}">
        <p14:creationId xmlns:p14="http://schemas.microsoft.com/office/powerpoint/2010/main" val="27590898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4 Conclusion</a:t>
            </a:r>
            <a:endParaRPr lang="fr-FR" dirty="0"/>
          </a:p>
        </p:txBody>
      </p:sp>
      <p:sp>
        <p:nvSpPr>
          <p:cNvPr id="5" name="Sous-titre 4"/>
          <p:cNvSpPr>
            <a:spLocks noGrp="1"/>
          </p:cNvSpPr>
          <p:nvPr>
            <p:ph type="subTitle" idx="1"/>
          </p:nvPr>
        </p:nvSpPr>
        <p:spPr/>
        <p:txBody>
          <a:bodyPr/>
          <a:lstStyle/>
          <a:p>
            <a:r>
              <a:rPr lang="fr-FR" dirty="0" smtClean="0"/>
              <a:t>Modélisation</a:t>
            </a:r>
          </a:p>
          <a:p>
            <a:r>
              <a:rPr lang="fr-FR" dirty="0" smtClean="0"/>
              <a:t>Conception de </a:t>
            </a:r>
            <a:r>
              <a:rPr lang="fr-FR" dirty="0" smtClean="0"/>
              <a:t>l’architecture</a:t>
            </a:r>
          </a:p>
          <a:p>
            <a:r>
              <a:rPr lang="fr-FR" dirty="0" smtClean="0"/>
              <a:t>Conception et implémentation</a:t>
            </a:r>
            <a:r>
              <a:rPr lang="fr-FR" dirty="0" smtClean="0"/>
              <a:t> </a:t>
            </a:r>
            <a:endParaRPr lang="fr-FR" dirty="0" smtClean="0"/>
          </a:p>
          <a:p>
            <a:endParaRPr lang="fr-FR" dirty="0"/>
          </a:p>
        </p:txBody>
      </p:sp>
    </p:spTree>
    <p:extLst>
      <p:ext uri="{BB962C8B-B14F-4D97-AF65-F5344CB8AC3E}">
        <p14:creationId xmlns:p14="http://schemas.microsoft.com/office/powerpoint/2010/main" val="315066575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 1</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solidFill>
                  <a:srgbClr val="FF0000"/>
                </a:solidFill>
              </a:rPr>
              <a:t>Un modèle est une vue abstraite </a:t>
            </a:r>
            <a:r>
              <a:rPr lang="fr-FR" dirty="0" smtClean="0"/>
              <a:t>d’un système qui ignore les détails. Des vues complémentaires peuvent être développées pour montrer le contexte, les interactions, la structure et le comportement du système</a:t>
            </a:r>
          </a:p>
          <a:p>
            <a:r>
              <a:rPr lang="fr-FR" dirty="0" smtClean="0">
                <a:solidFill>
                  <a:srgbClr val="FF0000"/>
                </a:solidFill>
              </a:rPr>
              <a:t>Les modèles de contexte </a:t>
            </a:r>
            <a:r>
              <a:rPr lang="fr-FR" dirty="0" smtClean="0"/>
              <a:t>montrent comment le système que l’on modélise se positionne dans un environnement de systèmes et de processus. Ils aident à définir les frontières du système à venir</a:t>
            </a:r>
          </a:p>
          <a:p>
            <a:r>
              <a:rPr lang="fr-FR" dirty="0" smtClean="0">
                <a:solidFill>
                  <a:srgbClr val="FF0000"/>
                </a:solidFill>
              </a:rPr>
              <a:t>Les diagrammes des cas d’utilisation et les diagrammes de séquence </a:t>
            </a:r>
            <a:r>
              <a:rPr lang="fr-FR" dirty="0" smtClean="0"/>
              <a:t>sont utilisés pour décrire les interactions. Les cas d’utilisation décrivent les interactions entre un système et ses utilisateurs externes. Les diagrammes de séquence détaillent les interactions en montrant les </a:t>
            </a:r>
            <a:r>
              <a:rPr lang="fr-FR" dirty="0" smtClean="0"/>
              <a:t>interactions </a:t>
            </a:r>
            <a:r>
              <a:rPr lang="fr-FR" dirty="0" smtClean="0"/>
              <a:t>entre les objets du système </a:t>
            </a:r>
            <a:endParaRPr lang="fr-FR" dirty="0"/>
          </a:p>
        </p:txBody>
      </p:sp>
    </p:spTree>
    <p:extLst>
      <p:ext uri="{BB962C8B-B14F-4D97-AF65-F5344CB8AC3E}">
        <p14:creationId xmlns:p14="http://schemas.microsoft.com/office/powerpoint/2010/main" val="306139812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 2</a:t>
            </a:r>
            <a:endParaRPr lang="fr-FR" dirty="0"/>
          </a:p>
        </p:txBody>
      </p:sp>
      <p:sp>
        <p:nvSpPr>
          <p:cNvPr id="3" name="Espace réservé du contenu 2"/>
          <p:cNvSpPr>
            <a:spLocks noGrp="1"/>
          </p:cNvSpPr>
          <p:nvPr>
            <p:ph idx="1"/>
          </p:nvPr>
        </p:nvSpPr>
        <p:spPr>
          <a:xfrm>
            <a:off x="457200" y="1600200"/>
            <a:ext cx="8579296" cy="4876800"/>
          </a:xfrm>
        </p:spPr>
        <p:txBody>
          <a:bodyPr>
            <a:noAutofit/>
          </a:bodyPr>
          <a:lstStyle/>
          <a:p>
            <a:r>
              <a:rPr lang="fr-FR" sz="2000" dirty="0" smtClean="0">
                <a:solidFill>
                  <a:srgbClr val="FF0000"/>
                </a:solidFill>
              </a:rPr>
              <a:t>Les modèles structuraux </a:t>
            </a:r>
            <a:r>
              <a:rPr lang="fr-FR" sz="2000" dirty="0" smtClean="0"/>
              <a:t>montrent l’organisation et l’architecture d’un système. Les diagrammes de classes sont utilisés pour définir la structure des classes d’un système et leurs associations</a:t>
            </a:r>
          </a:p>
          <a:p>
            <a:r>
              <a:rPr lang="fr-FR" sz="2000" dirty="0" smtClean="0">
                <a:solidFill>
                  <a:srgbClr val="FF0000"/>
                </a:solidFill>
              </a:rPr>
              <a:t>Les modèles comportementaux </a:t>
            </a:r>
            <a:r>
              <a:rPr lang="fr-FR" sz="2000" dirty="0" smtClean="0"/>
              <a:t>sont utilisés pour décrire le comportement dynamique d’un système lors de son exécution; ce qui peut être modélisé soit du point de vue des donnée, soit du point de vue des événements qui provoquent la réponse du système </a:t>
            </a:r>
          </a:p>
          <a:p>
            <a:r>
              <a:rPr lang="fr-FR" sz="2000" dirty="0" smtClean="0">
                <a:solidFill>
                  <a:srgbClr val="FF0000"/>
                </a:solidFill>
              </a:rPr>
              <a:t>Les diagrammes d’activité </a:t>
            </a:r>
            <a:r>
              <a:rPr lang="fr-FR" sz="2000" dirty="0" smtClean="0"/>
              <a:t>sont utilisés pour modéliser le traitement des données : chaque activité représentant une étape du processus</a:t>
            </a:r>
          </a:p>
          <a:p>
            <a:r>
              <a:rPr lang="fr-FR" sz="2000" dirty="0" smtClean="0">
                <a:solidFill>
                  <a:srgbClr val="FF0000"/>
                </a:solidFill>
              </a:rPr>
              <a:t>Les diagrammes d’états </a:t>
            </a:r>
            <a:r>
              <a:rPr lang="fr-FR" sz="2000" dirty="0" smtClean="0"/>
              <a:t>sont utilisés pour modéliser le comportement d’un système en réponse à des événements internes ou externes  </a:t>
            </a:r>
          </a:p>
          <a:p>
            <a:r>
              <a:rPr lang="fr-FR" sz="2000" dirty="0" smtClean="0">
                <a:solidFill>
                  <a:srgbClr val="FF0000"/>
                </a:solidFill>
              </a:rPr>
              <a:t>L’ingénierie pilotée par les modèles </a:t>
            </a:r>
            <a:r>
              <a:rPr lang="fr-FR" sz="2000" dirty="0" smtClean="0"/>
              <a:t>est une approche du développement logiciel dans laquelle un système est représenté comme un ensemble de modèles qui peuvent être automatiquement transformés en code</a:t>
            </a:r>
            <a:endParaRPr lang="fr-FR" sz="2000" dirty="0"/>
          </a:p>
        </p:txBody>
      </p:sp>
    </p:spTree>
    <p:extLst>
      <p:ext uri="{BB962C8B-B14F-4D97-AF65-F5344CB8AC3E}">
        <p14:creationId xmlns:p14="http://schemas.microsoft.com/office/powerpoint/2010/main" val="19498913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de l’architecture 1</a:t>
            </a:r>
            <a:endParaRPr lang="fr-FR" dirty="0"/>
          </a:p>
        </p:txBody>
      </p:sp>
      <p:sp>
        <p:nvSpPr>
          <p:cNvPr id="3" name="Espace réservé du contenu 2"/>
          <p:cNvSpPr>
            <a:spLocks noGrp="1"/>
          </p:cNvSpPr>
          <p:nvPr>
            <p:ph idx="1"/>
          </p:nvPr>
        </p:nvSpPr>
        <p:spPr>
          <a:xfrm>
            <a:off x="457200" y="1600200"/>
            <a:ext cx="8579296" cy="4876800"/>
          </a:xfrm>
        </p:spPr>
        <p:txBody>
          <a:bodyPr>
            <a:noAutofit/>
          </a:bodyPr>
          <a:lstStyle/>
          <a:p>
            <a:r>
              <a:rPr lang="fr-FR" sz="2000" dirty="0" smtClean="0">
                <a:solidFill>
                  <a:srgbClr val="FF0000"/>
                </a:solidFill>
              </a:rPr>
              <a:t>Une architecture logicielle </a:t>
            </a:r>
            <a:r>
              <a:rPr lang="fr-FR" sz="2000" dirty="0" smtClean="0"/>
              <a:t>est une description de comment un logiciel est organisé. Des propriétés comme la performance, la sécurité et la disponibilité sont influencés par l’architecture</a:t>
            </a:r>
          </a:p>
          <a:p>
            <a:r>
              <a:rPr lang="fr-FR" sz="2000" dirty="0" smtClean="0">
                <a:solidFill>
                  <a:srgbClr val="FF0000"/>
                </a:solidFill>
              </a:rPr>
              <a:t>Les décisions relatives à la conception de l’architecture </a:t>
            </a:r>
            <a:r>
              <a:rPr lang="fr-FR" sz="2000" dirty="0" smtClean="0"/>
              <a:t>comprennent : les décisions sur le type de l’application, la distribution du système, les styles architecturaux, et les façons dont l’architecture sera documentée et évaluée</a:t>
            </a:r>
          </a:p>
          <a:p>
            <a:r>
              <a:rPr lang="fr-FR" sz="2000" dirty="0" smtClean="0">
                <a:solidFill>
                  <a:srgbClr val="FF0000"/>
                </a:solidFill>
              </a:rPr>
              <a:t>Les architectures peuvent être documentées </a:t>
            </a:r>
            <a:r>
              <a:rPr lang="fr-FR" sz="2000" dirty="0" smtClean="0"/>
              <a:t>de plusieurs perspectives ou vues; les vues possibles sont : la vue conceptuelle, la vue logique, la vue processus, la vue développement, la vue physique</a:t>
            </a:r>
          </a:p>
          <a:p>
            <a:r>
              <a:rPr lang="fr-FR" sz="2000" dirty="0" smtClean="0">
                <a:solidFill>
                  <a:srgbClr val="FF0000"/>
                </a:solidFill>
              </a:rPr>
              <a:t>Les patterns architecturaux </a:t>
            </a:r>
            <a:r>
              <a:rPr lang="fr-FR" sz="2000" dirty="0" smtClean="0"/>
              <a:t>sont des moyens de réutiliser le savoir sur les architectures génériques. Ils décrivent l’architecture, expliquent quand elle peut être utilisée et discutent des avantages et des inconvénients</a:t>
            </a:r>
            <a:endParaRPr lang="fr-FR" sz="2000" dirty="0"/>
          </a:p>
        </p:txBody>
      </p:sp>
    </p:spTree>
    <p:extLst>
      <p:ext uri="{BB962C8B-B14F-4D97-AF65-F5344CB8AC3E}">
        <p14:creationId xmlns:p14="http://schemas.microsoft.com/office/powerpoint/2010/main" val="67234020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de l’architecture 2</a:t>
            </a:r>
            <a:endParaRPr lang="fr-FR" dirty="0"/>
          </a:p>
        </p:txBody>
      </p:sp>
      <p:sp>
        <p:nvSpPr>
          <p:cNvPr id="3" name="Espace réservé du contenu 2"/>
          <p:cNvSpPr>
            <a:spLocks noGrp="1"/>
          </p:cNvSpPr>
          <p:nvPr>
            <p:ph idx="1"/>
          </p:nvPr>
        </p:nvSpPr>
        <p:spPr>
          <a:xfrm>
            <a:off x="457200" y="1600200"/>
            <a:ext cx="8579296" cy="4876800"/>
          </a:xfrm>
        </p:spPr>
        <p:txBody>
          <a:bodyPr>
            <a:noAutofit/>
          </a:bodyPr>
          <a:lstStyle/>
          <a:p>
            <a:r>
              <a:rPr lang="fr-FR" sz="2000" dirty="0" smtClean="0">
                <a:solidFill>
                  <a:srgbClr val="FF0000"/>
                </a:solidFill>
              </a:rPr>
              <a:t>Les patterns architecturaux </a:t>
            </a:r>
            <a:r>
              <a:rPr lang="fr-FR" sz="2000" dirty="0" smtClean="0"/>
              <a:t>les plus utilisés sont : le Model-</a:t>
            </a:r>
            <a:r>
              <a:rPr lang="fr-FR" sz="2000" dirty="0" err="1" smtClean="0"/>
              <a:t>View</a:t>
            </a:r>
            <a:r>
              <a:rPr lang="fr-FR" sz="2000" dirty="0" smtClean="0"/>
              <a:t>-Controller, l’architecture par niveaux, le </a:t>
            </a:r>
            <a:r>
              <a:rPr lang="fr-FR" sz="2000" dirty="0" err="1" smtClean="0"/>
              <a:t>Repository</a:t>
            </a:r>
            <a:r>
              <a:rPr lang="fr-FR" sz="2000" dirty="0" smtClean="0"/>
              <a:t>, le Client-Serveur et le « Pipe and </a:t>
            </a:r>
            <a:r>
              <a:rPr lang="fr-FR" sz="2000" dirty="0" err="1" smtClean="0"/>
              <a:t>Filter</a:t>
            </a:r>
            <a:r>
              <a:rPr lang="fr-FR" sz="2000" dirty="0" smtClean="0"/>
              <a:t> »</a:t>
            </a:r>
          </a:p>
          <a:p>
            <a:r>
              <a:rPr lang="fr-FR" sz="2000" dirty="0" smtClean="0">
                <a:solidFill>
                  <a:srgbClr val="FF0000"/>
                </a:solidFill>
              </a:rPr>
              <a:t>Les modèles génériques d’architectures d’application </a:t>
            </a:r>
            <a:r>
              <a:rPr lang="fr-FR" sz="2000" dirty="0" smtClean="0"/>
              <a:t>permettent de comprendre comment fonctionne l’application, de comparer les applications d’un même type, de valider les conceptions et d’évaluer les composants en vue de les réutiliser</a:t>
            </a:r>
          </a:p>
          <a:p>
            <a:r>
              <a:rPr lang="fr-FR" sz="2000" dirty="0" smtClean="0">
                <a:solidFill>
                  <a:srgbClr val="FF0000"/>
                </a:solidFill>
              </a:rPr>
              <a:t>Les systèmes de traitement des transactions </a:t>
            </a:r>
            <a:r>
              <a:rPr lang="fr-FR" sz="2000" dirty="0" smtClean="0"/>
              <a:t>permettent à l’information contenue dans une base de données d’être accédée à distance et modifiée par plusieurs utilisateurs</a:t>
            </a:r>
            <a:r>
              <a:rPr lang="fr-FR" sz="2000" dirty="0" smtClean="0"/>
              <a:t>. Les systèmes d’information et les ERP sont de tels systèmes</a:t>
            </a:r>
          </a:p>
          <a:p>
            <a:r>
              <a:rPr lang="fr-FR" sz="2000" dirty="0" smtClean="0">
                <a:solidFill>
                  <a:srgbClr val="FF0000"/>
                </a:solidFill>
              </a:rPr>
              <a:t>Les systèmes de traitement des langages </a:t>
            </a:r>
            <a:r>
              <a:rPr lang="fr-FR" sz="2000" dirty="0" smtClean="0"/>
              <a:t>sont utilisés pour traduire des textes d’un langage à un autre et prennent en charge les instructions spécifiées dans le langage d’entrée. Ils comprennent un traducteur et une machine abstraite qui exécute le langage généré</a:t>
            </a:r>
          </a:p>
        </p:txBody>
      </p:sp>
    </p:spTree>
    <p:extLst>
      <p:ext uri="{BB962C8B-B14F-4D97-AF65-F5344CB8AC3E}">
        <p14:creationId xmlns:p14="http://schemas.microsoft.com/office/powerpoint/2010/main" val="398083696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a:t>
            </a:r>
            <a:r>
              <a:rPr lang="fr-FR" dirty="0" smtClean="0"/>
              <a:t>et Implémentation 1</a:t>
            </a:r>
            <a:endParaRPr lang="fr-FR" dirty="0"/>
          </a:p>
        </p:txBody>
      </p:sp>
      <p:sp>
        <p:nvSpPr>
          <p:cNvPr id="3" name="Espace réservé du contenu 2"/>
          <p:cNvSpPr>
            <a:spLocks noGrp="1"/>
          </p:cNvSpPr>
          <p:nvPr>
            <p:ph idx="1"/>
          </p:nvPr>
        </p:nvSpPr>
        <p:spPr>
          <a:xfrm>
            <a:off x="457200" y="1600200"/>
            <a:ext cx="8291264" cy="4876800"/>
          </a:xfrm>
        </p:spPr>
        <p:txBody>
          <a:bodyPr>
            <a:noAutofit/>
          </a:bodyPr>
          <a:lstStyle/>
          <a:p>
            <a:r>
              <a:rPr lang="fr-FR" sz="2000" dirty="0" smtClean="0"/>
              <a:t>La conception du logiciel et son implémentation sont des activités imbriquées. Le niveau de détail de la conception dépend du type de système développé et de l’approche : « plan </a:t>
            </a:r>
            <a:r>
              <a:rPr lang="fr-FR" sz="2000" dirty="0" err="1" smtClean="0"/>
              <a:t>driven</a:t>
            </a:r>
            <a:r>
              <a:rPr lang="fr-FR" sz="2000" dirty="0" smtClean="0"/>
              <a:t> » ou agile</a:t>
            </a:r>
          </a:p>
          <a:p>
            <a:r>
              <a:rPr lang="fr-FR" sz="2000" dirty="0" smtClean="0"/>
              <a:t>Le processus de conception Orientée Objet comprennent les activités nécessaires à la conception de l’architecture du système, à l’identification des objets du système, à la description de la conception à l’aide de différents modèles et à la documentation des interfaces</a:t>
            </a:r>
          </a:p>
          <a:p>
            <a:r>
              <a:rPr lang="fr-FR" sz="2000" dirty="0" smtClean="0"/>
              <a:t>Des modèles différents peuvent être produits durant un processus de conception Orientée Objet. On trouve des modèles statiques (modèles de classes, modèles de généralisation, modèles d’association) et des modèles dynamiques (modèles de séquence et machines à état fini)</a:t>
            </a:r>
          </a:p>
          <a:p>
            <a:r>
              <a:rPr lang="fr-FR" sz="2000" dirty="0" smtClean="0"/>
              <a:t>Les interfaces doivent être définis précisément afin que les autres objets puissent les utiliser. Un </a:t>
            </a:r>
            <a:r>
              <a:rPr lang="fr-FR" sz="2000" dirty="0" err="1" smtClean="0"/>
              <a:t>stereotype</a:t>
            </a:r>
            <a:r>
              <a:rPr lang="fr-FR" sz="2000" dirty="0" smtClean="0"/>
              <a:t> UML « interface » peut être utilisé</a:t>
            </a:r>
          </a:p>
          <a:p>
            <a:endParaRPr lang="fr-FR" sz="2000" dirty="0" smtClean="0"/>
          </a:p>
        </p:txBody>
      </p:sp>
    </p:spTree>
    <p:extLst>
      <p:ext uri="{BB962C8B-B14F-4D97-AF65-F5344CB8AC3E}">
        <p14:creationId xmlns:p14="http://schemas.microsoft.com/office/powerpoint/2010/main" val="12870706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a:t>
            </a:r>
            <a:r>
              <a:rPr lang="fr-FR" dirty="0" smtClean="0"/>
              <a:t>et Implémentation 2</a:t>
            </a:r>
            <a:endParaRPr lang="fr-FR" dirty="0"/>
          </a:p>
        </p:txBody>
      </p:sp>
      <p:sp>
        <p:nvSpPr>
          <p:cNvPr id="3" name="Espace réservé du contenu 2"/>
          <p:cNvSpPr>
            <a:spLocks noGrp="1"/>
          </p:cNvSpPr>
          <p:nvPr>
            <p:ph idx="1"/>
          </p:nvPr>
        </p:nvSpPr>
        <p:spPr>
          <a:xfrm>
            <a:off x="457200" y="1600200"/>
            <a:ext cx="8579296" cy="4876800"/>
          </a:xfrm>
        </p:spPr>
        <p:txBody>
          <a:bodyPr>
            <a:noAutofit/>
          </a:bodyPr>
          <a:lstStyle/>
          <a:p>
            <a:r>
              <a:rPr lang="fr-FR" sz="2000" dirty="0" smtClean="0"/>
              <a:t>Lors du développement d’un logiciel, on considérera toujours la possibilité de réutiliser un logiciel existant. Soit comme composant, soit comme service, soit comme un système complet</a:t>
            </a:r>
          </a:p>
          <a:p>
            <a:r>
              <a:rPr lang="fr-FR" sz="2000" dirty="0" smtClean="0"/>
              <a:t>La gestion de la configuration est le processus de gestion des changements d’un logiciel en évolution. </a:t>
            </a:r>
            <a:r>
              <a:rPr lang="fr-FR" sz="2000" dirty="0" smtClean="0"/>
              <a:t>Celui-ci</a:t>
            </a:r>
            <a:r>
              <a:rPr lang="fr-FR" sz="2000" dirty="0" smtClean="0"/>
              <a:t> est essentiel quand une équipe coopère au développement du logiciel</a:t>
            </a:r>
          </a:p>
          <a:p>
            <a:r>
              <a:rPr lang="fr-FR" sz="2000" dirty="0" smtClean="0"/>
              <a:t>La plupart des développements de logiciels sont des développements croisés. On utilise un IDE sur la machine hôte pour développer le logiciel lequel est transféré sur une machine cible pour être exécuté</a:t>
            </a:r>
          </a:p>
          <a:p>
            <a:r>
              <a:rPr lang="fr-FR" sz="2000" dirty="0" smtClean="0"/>
              <a:t>Le développement Open Source implique de rendre le code source d’un système disponible. Ceci veut dire que tout le monde peut proposer des changements et des améliorations</a:t>
            </a:r>
          </a:p>
          <a:p>
            <a:endParaRPr lang="fr-FR" sz="2000" dirty="0" smtClean="0"/>
          </a:p>
        </p:txBody>
      </p:sp>
    </p:spTree>
    <p:extLst>
      <p:ext uri="{BB962C8B-B14F-4D97-AF65-F5344CB8AC3E}">
        <p14:creationId xmlns:p14="http://schemas.microsoft.com/office/powerpoint/2010/main" val="38646577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Références</a:t>
            </a:r>
            <a:endParaRPr lang="fr-FR" dirty="0"/>
          </a:p>
        </p:txBody>
      </p:sp>
      <p:sp>
        <p:nvSpPr>
          <p:cNvPr id="6" name="Espace réservé du texte 5"/>
          <p:cNvSpPr>
            <a:spLocks noGrp="1"/>
          </p:cNvSpPr>
          <p:nvPr>
            <p:ph type="body" idx="1"/>
          </p:nvPr>
        </p:nvSpPr>
        <p:spPr/>
        <p:txBody>
          <a:bodyPr/>
          <a:lstStyle/>
          <a:p>
            <a:r>
              <a:rPr lang="fr-FR" dirty="0" smtClean="0"/>
              <a:t>Quelques ouvrages reconnus</a:t>
            </a:r>
            <a:endParaRPr lang="fr-FR" dirty="0"/>
          </a:p>
        </p:txBody>
      </p:sp>
      <p:pic>
        <p:nvPicPr>
          <p:cNvPr id="3074"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39552" y="1488701"/>
            <a:ext cx="3567113" cy="193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513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Modèles de processus</a:t>
            </a:r>
            <a:endParaRPr lang="fr-FR" dirty="0"/>
          </a:p>
        </p:txBody>
      </p:sp>
      <p:sp>
        <p:nvSpPr>
          <p:cNvPr id="3" name="Espace réservé du contenu 2"/>
          <p:cNvSpPr>
            <a:spLocks noGrp="1"/>
          </p:cNvSpPr>
          <p:nvPr>
            <p:ph idx="1"/>
          </p:nvPr>
        </p:nvSpPr>
        <p:spPr/>
        <p:txBody>
          <a:bodyPr/>
          <a:lstStyle/>
          <a:p>
            <a:r>
              <a:rPr lang="fr-FR" dirty="0" smtClean="0"/>
              <a:t>Les modèles de processus métier (business </a:t>
            </a:r>
            <a:r>
              <a:rPr lang="fr-FR" dirty="0" err="1" smtClean="0"/>
              <a:t>process</a:t>
            </a:r>
            <a:r>
              <a:rPr lang="fr-FR" dirty="0" smtClean="0"/>
              <a:t> </a:t>
            </a:r>
            <a:r>
              <a:rPr lang="fr-FR" dirty="0" err="1" smtClean="0"/>
              <a:t>models</a:t>
            </a:r>
            <a:r>
              <a:rPr lang="fr-FR" dirty="0" smtClean="0"/>
              <a:t>) décrivent les processus humains et automatisés dans lesquels un système informatique particulier est utilisé</a:t>
            </a:r>
          </a:p>
          <a:p>
            <a:r>
              <a:rPr lang="fr-FR" dirty="0" smtClean="0"/>
              <a:t>Un diagramme d’activité UML montre les activités qui constituent un processus ainsi que le flux de contrôle d’une activité à l’autre </a:t>
            </a:r>
            <a:endParaRPr lang="fr-FR" dirty="0"/>
          </a:p>
        </p:txBody>
      </p:sp>
    </p:spTree>
    <p:extLst>
      <p:ext uri="{BB962C8B-B14F-4D97-AF65-F5344CB8AC3E}">
        <p14:creationId xmlns:p14="http://schemas.microsoft.com/office/powerpoint/2010/main" val="229736303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Pour aller plus loin…</a:t>
            </a:r>
            <a:endParaRPr lang="fr-FR" dirty="0"/>
          </a:p>
        </p:txBody>
      </p:sp>
      <p:sp>
        <p:nvSpPr>
          <p:cNvPr id="5" name="Espace réservé du contenu 4"/>
          <p:cNvSpPr>
            <a:spLocks noGrp="1"/>
          </p:cNvSpPr>
          <p:nvPr>
            <p:ph sz="half" idx="1"/>
          </p:nvPr>
        </p:nvSpPr>
        <p:spPr>
          <a:xfrm>
            <a:off x="179512" y="1673352"/>
            <a:ext cx="4316288" cy="4718304"/>
          </a:xfrm>
        </p:spPr>
        <p:txBody>
          <a:bodyPr/>
          <a:lstStyle/>
          <a:p>
            <a:pPr marL="274320" lvl="1" indent="0">
              <a:buNone/>
            </a:pPr>
            <a:endParaRPr lang="fr-FR" dirty="0" smtClean="0"/>
          </a:p>
          <a:p>
            <a:pPr marL="274320" lvl="1" indent="0">
              <a:buNone/>
            </a:pPr>
            <a:r>
              <a:rPr lang="fr-FR" dirty="0" smtClean="0"/>
              <a:t>Les traités de </a:t>
            </a:r>
            <a:r>
              <a:rPr lang="fr-FR" dirty="0"/>
              <a:t>G</a:t>
            </a:r>
            <a:r>
              <a:rPr lang="fr-FR" dirty="0" smtClean="0"/>
              <a:t>énie Logiciel</a:t>
            </a:r>
            <a:endParaRPr lang="fr-FR" dirty="0"/>
          </a:p>
        </p:txBody>
      </p:sp>
      <p:pic>
        <p:nvPicPr>
          <p:cNvPr id="7" name="Espace réservé du contenu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56027" y="1673225"/>
            <a:ext cx="3822946" cy="4718050"/>
          </a:xfrm>
        </p:spPr>
      </p:pic>
    </p:spTree>
    <p:extLst>
      <p:ext uri="{BB962C8B-B14F-4D97-AF65-F5344CB8AC3E}">
        <p14:creationId xmlns:p14="http://schemas.microsoft.com/office/powerpoint/2010/main" val="109798966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UML</a:t>
            </a:r>
            <a:endParaRPr lang="fr-FR" dirty="0"/>
          </a:p>
        </p:txBody>
      </p:sp>
      <p:pic>
        <p:nvPicPr>
          <p:cNvPr id="8" name="Espace réservé du contenu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42929" y="1673225"/>
            <a:ext cx="3049141" cy="4718050"/>
          </a:xfrm>
        </p:spPr>
      </p:pic>
      <p:pic>
        <p:nvPicPr>
          <p:cNvPr id="4" name="Espace réservé du contenu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24974" y="1946107"/>
            <a:ext cx="3103052" cy="4172285"/>
          </a:xfrm>
        </p:spPr>
      </p:pic>
    </p:spTree>
    <p:extLst>
      <p:ext uri="{BB962C8B-B14F-4D97-AF65-F5344CB8AC3E}">
        <p14:creationId xmlns:p14="http://schemas.microsoft.com/office/powerpoint/2010/main" val="35973608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Architecture</a:t>
            </a:r>
            <a:endParaRPr lang="fr-FR" dirty="0"/>
          </a:p>
        </p:txBody>
      </p:sp>
      <p:pic>
        <p:nvPicPr>
          <p:cNvPr id="5" name="Espace réservé du contenu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01076" y="1673225"/>
            <a:ext cx="3150848" cy="4718050"/>
          </a:xfrm>
        </p:spPr>
      </p:pic>
      <p:pic>
        <p:nvPicPr>
          <p:cNvPr id="6" name="Espace réservé du contenu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36455" y="1673225"/>
            <a:ext cx="3662089" cy="4718050"/>
          </a:xfrm>
        </p:spPr>
      </p:pic>
    </p:spTree>
    <p:extLst>
      <p:ext uri="{BB962C8B-B14F-4D97-AF65-F5344CB8AC3E}">
        <p14:creationId xmlns:p14="http://schemas.microsoft.com/office/powerpoint/2010/main" val="68717188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(in french) </a:t>
            </a:r>
            <a:endParaRPr lang="fr-FR" dirty="0"/>
          </a:p>
        </p:txBody>
      </p:sp>
      <p:pic>
        <p:nvPicPr>
          <p:cNvPr id="5" name="Espace réservé du contenu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00243" y="1673225"/>
            <a:ext cx="3352513" cy="4718050"/>
          </a:xfrm>
          <a:ln>
            <a:solidFill>
              <a:schemeClr val="accent1"/>
            </a:solidFill>
          </a:ln>
        </p:spPr>
      </p:pic>
      <p:pic>
        <p:nvPicPr>
          <p:cNvPr id="6" name="Espace réservé du contenu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54274" y="1673225"/>
            <a:ext cx="4026451" cy="4718050"/>
          </a:xfrm>
          <a:ln>
            <a:solidFill>
              <a:schemeClr val="accent1"/>
            </a:solidFill>
          </a:ln>
        </p:spPr>
      </p:pic>
    </p:spTree>
    <p:extLst>
      <p:ext uri="{BB962C8B-B14F-4D97-AF65-F5344CB8AC3E}">
        <p14:creationId xmlns:p14="http://schemas.microsoft.com/office/powerpoint/2010/main" val="25509633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a:t>
            </a:r>
            <a:endParaRPr lang="fr-FR" dirty="0"/>
          </a:p>
        </p:txBody>
      </p:sp>
      <p:pic>
        <p:nvPicPr>
          <p:cNvPr id="5" name="Espace réservé du contenu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11208" y="1673225"/>
            <a:ext cx="3330583" cy="4718050"/>
          </a:xfrm>
        </p:spPr>
      </p:pic>
      <p:pic>
        <p:nvPicPr>
          <p:cNvPr id="6" name="Espace réservé du contenu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83011" y="1673225"/>
            <a:ext cx="3768977" cy="4718050"/>
          </a:xfrm>
        </p:spPr>
      </p:pic>
    </p:spTree>
    <p:extLst>
      <p:ext uri="{BB962C8B-B14F-4D97-AF65-F5344CB8AC3E}">
        <p14:creationId xmlns:p14="http://schemas.microsoft.com/office/powerpoint/2010/main" val="2217394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Modèles D’interactions</a:t>
            </a:r>
            <a:endParaRPr lang="fr-FR" dirty="0"/>
          </a:p>
        </p:txBody>
      </p:sp>
      <p:sp>
        <p:nvSpPr>
          <p:cNvPr id="5" name="Espace réservé du texte 4"/>
          <p:cNvSpPr>
            <a:spLocks noGrp="1"/>
          </p:cNvSpPr>
          <p:nvPr>
            <p:ph type="body" idx="1"/>
          </p:nvPr>
        </p:nvSpPr>
        <p:spPr/>
        <p:txBody>
          <a:bodyPr/>
          <a:lstStyle/>
          <a:p>
            <a:r>
              <a:rPr lang="fr-FR" dirty="0" smtClean="0"/>
              <a:t>Une distinction classique</a:t>
            </a:r>
            <a:endParaRPr lang="fr-FR" dirty="0"/>
          </a:p>
        </p:txBody>
      </p:sp>
      <p:pic>
        <p:nvPicPr>
          <p:cNvPr id="1026"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83568" y="620688"/>
            <a:ext cx="2066925"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446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Interaction</a:t>
            </a:r>
            <a:endParaRPr lang="fr-FR" dirty="0"/>
          </a:p>
        </p:txBody>
      </p:sp>
      <p:sp>
        <p:nvSpPr>
          <p:cNvPr id="5" name="Espace réservé du contenu 4"/>
          <p:cNvSpPr>
            <a:spLocks noGrp="1"/>
          </p:cNvSpPr>
          <p:nvPr>
            <p:ph idx="1"/>
          </p:nvPr>
        </p:nvSpPr>
        <p:spPr/>
        <p:txBody>
          <a:bodyPr/>
          <a:lstStyle/>
          <a:p>
            <a:r>
              <a:rPr lang="fr-FR" dirty="0" smtClean="0"/>
              <a:t>Tout système comporte une forme d’interaction :</a:t>
            </a:r>
          </a:p>
          <a:p>
            <a:pPr lvl="1"/>
            <a:r>
              <a:rPr lang="fr-FR" dirty="0" smtClean="0"/>
              <a:t>Soit avec les utilisateurs </a:t>
            </a:r>
          </a:p>
          <a:p>
            <a:pPr lvl="1"/>
            <a:r>
              <a:rPr lang="fr-FR" dirty="0" smtClean="0"/>
              <a:t>Soit avec les autres systèmes déjà existants</a:t>
            </a:r>
          </a:p>
          <a:p>
            <a:pPr lvl="1"/>
            <a:r>
              <a:rPr lang="fr-FR" dirty="0" smtClean="0"/>
              <a:t>Soit entre les composants du système</a:t>
            </a:r>
          </a:p>
          <a:p>
            <a:r>
              <a:rPr lang="fr-FR" dirty="0" smtClean="0"/>
              <a:t>La modélisation des interactions est importante car elle permet de d’identifier les exigences des utilisateurs</a:t>
            </a:r>
          </a:p>
          <a:p>
            <a:r>
              <a:rPr lang="fr-FR" dirty="0" smtClean="0"/>
              <a:t>La modélisation des relations </a:t>
            </a:r>
            <a:r>
              <a:rPr lang="fr-FR" dirty="0" smtClean="0"/>
              <a:t>inter-systèmes </a:t>
            </a:r>
            <a:r>
              <a:rPr lang="fr-FR" dirty="0" smtClean="0"/>
              <a:t>permet de mettre en évidence les problèmes de communication</a:t>
            </a:r>
          </a:p>
          <a:p>
            <a:r>
              <a:rPr lang="fr-FR" dirty="0" smtClean="0"/>
              <a:t>La modélisation des </a:t>
            </a:r>
            <a:r>
              <a:rPr lang="fr-FR" dirty="0" smtClean="0"/>
              <a:t>interactions </a:t>
            </a:r>
            <a:r>
              <a:rPr lang="fr-FR" dirty="0" smtClean="0"/>
              <a:t>entre les composants permet de vérifier si la structure d’un système lui permet de fournir les performances et la fiabilité attendues</a:t>
            </a:r>
            <a:endParaRPr lang="fr-FR" dirty="0"/>
          </a:p>
        </p:txBody>
      </p:sp>
    </p:spTree>
    <p:extLst>
      <p:ext uri="{BB962C8B-B14F-4D97-AF65-F5344CB8AC3E}">
        <p14:creationId xmlns:p14="http://schemas.microsoft.com/office/powerpoint/2010/main" val="2810846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cas d’utilisation</a:t>
            </a:r>
            <a:endParaRPr lang="fr-FR" dirty="0"/>
          </a:p>
        </p:txBody>
      </p:sp>
      <p:sp>
        <p:nvSpPr>
          <p:cNvPr id="3" name="Espace réservé du contenu 2"/>
          <p:cNvSpPr>
            <a:spLocks noGrp="1"/>
          </p:cNvSpPr>
          <p:nvPr>
            <p:ph idx="1"/>
          </p:nvPr>
        </p:nvSpPr>
        <p:spPr/>
        <p:txBody>
          <a:bodyPr/>
          <a:lstStyle/>
          <a:p>
            <a:r>
              <a:rPr lang="fr-FR" dirty="0"/>
              <a:t>L</a:t>
            </a:r>
            <a:r>
              <a:rPr lang="fr-FR" dirty="0" smtClean="0"/>
              <a:t>es cas d’utilisation sont le plus souvent utilisés pour modéliser les interactions entre le système et les acteurs externes (utilisateurs ou systèmes)</a:t>
            </a:r>
          </a:p>
          <a:p>
            <a:r>
              <a:rPr lang="fr-FR" dirty="0" smtClean="0"/>
              <a:t>Développés dans les années 90 par Jacobson</a:t>
            </a:r>
          </a:p>
          <a:p>
            <a:r>
              <a:rPr lang="fr-FR" dirty="0" smtClean="0"/>
              <a:t>Un cas d’utilisation est un scénario simple qui décrit ce qu’un utilisateur attend du système</a:t>
            </a:r>
          </a:p>
          <a:p>
            <a:r>
              <a:rPr lang="fr-FR" dirty="0" smtClean="0"/>
              <a:t>Chaque cas d’utilisation représente une tâche discrète qui implique une interaction externe avec le système</a:t>
            </a:r>
          </a:p>
          <a:p>
            <a:r>
              <a:rPr lang="fr-FR" dirty="0" smtClean="0"/>
              <a:t>Un cas d’utilisation donne une vue d’ensemble d’une interaction, d’autres détails sont nécessaires pour comprendre ce qui se passe, on </a:t>
            </a:r>
            <a:r>
              <a:rPr lang="fr-FR" dirty="0" smtClean="0"/>
              <a:t>a alors </a:t>
            </a:r>
            <a:r>
              <a:rPr lang="fr-FR" dirty="0" smtClean="0"/>
              <a:t>recours à une forme textuelle, ou mieux, tabulaire</a:t>
            </a:r>
            <a:endParaRPr lang="fr-FR" dirty="0"/>
          </a:p>
        </p:txBody>
      </p:sp>
    </p:spTree>
    <p:extLst>
      <p:ext uri="{BB962C8B-B14F-4D97-AF65-F5344CB8AC3E}">
        <p14:creationId xmlns:p14="http://schemas.microsoft.com/office/powerpoint/2010/main" val="2869094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Diagramme des cas d’utilisation</a:t>
            </a:r>
            <a:endParaRPr lang="fr-FR" dirty="0"/>
          </a:p>
        </p:txBody>
      </p:sp>
      <p:pic>
        <p:nvPicPr>
          <p:cNvPr id="3074" name="Picture 2" descr="D:\Dropbox\DOMAINES\GENIE LOGICIEL\Réalisations Génie Logiciel\2011 UML Dynamique\Système de messageri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2794" y="1628800"/>
            <a:ext cx="5719526" cy="485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48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custDataLst>
              <p:tags r:id="rId1"/>
            </p:custDataLst>
          </p:nvPr>
        </p:nvSpPr>
        <p:spPr/>
        <p:txBody>
          <a:bodyPr/>
          <a:lstStyle/>
          <a:p>
            <a:r>
              <a:rPr lang="en-US" dirty="0"/>
              <a:t>Software </a:t>
            </a:r>
            <a:r>
              <a:rPr lang="en-US" dirty="0" smtClean="0"/>
              <a:t>Engineering    (B. Meyer)</a:t>
            </a:r>
            <a:endParaRPr lang="en-US" dirty="0"/>
          </a:p>
        </p:txBody>
      </p:sp>
      <p:sp>
        <p:nvSpPr>
          <p:cNvPr id="304131" name="Rectangle 3"/>
          <p:cNvSpPr>
            <a:spLocks noGrp="1" noChangeArrowheads="1"/>
          </p:cNvSpPr>
          <p:nvPr>
            <p:ph type="body" idx="1"/>
            <p:custDataLst>
              <p:tags r:id="rId2"/>
            </p:custDataLst>
          </p:nvPr>
        </p:nvSpPr>
        <p:spPr>
          <a:xfrm>
            <a:off x="611560" y="1988840"/>
            <a:ext cx="8229600" cy="4435813"/>
          </a:xfrm>
        </p:spPr>
        <p:txBody>
          <a:bodyPr>
            <a:normAutofit fontScale="92500" lnSpcReduction="10000"/>
          </a:bodyPr>
          <a:lstStyle/>
          <a:p>
            <a:r>
              <a:rPr lang="en-US" dirty="0"/>
              <a:t>Writing software </a:t>
            </a:r>
            <a:r>
              <a:rPr lang="en-US" dirty="0" smtClean="0"/>
              <a:t>that’s:</a:t>
            </a:r>
          </a:p>
          <a:p>
            <a:pPr marL="0" indent="0">
              <a:buNone/>
            </a:pPr>
            <a:r>
              <a:rPr lang="en-US" dirty="0" smtClean="0"/>
              <a:t> </a:t>
            </a:r>
            <a:endParaRPr lang="en-US" dirty="0"/>
          </a:p>
          <a:p>
            <a:pPr lvl="1"/>
            <a:r>
              <a:rPr lang="en-US" dirty="0"/>
              <a:t>Correct</a:t>
            </a:r>
            <a:br>
              <a:rPr lang="en-US" dirty="0"/>
            </a:br>
            <a:r>
              <a:rPr lang="en-US" dirty="0"/>
              <a:t>		Does what it’s supposed to!</a:t>
            </a:r>
          </a:p>
          <a:p>
            <a:pPr lvl="1"/>
            <a:r>
              <a:rPr lang="en-US" dirty="0"/>
              <a:t>Extendible</a:t>
            </a:r>
            <a:br>
              <a:rPr lang="en-US" dirty="0"/>
            </a:br>
            <a:r>
              <a:rPr lang="en-US" dirty="0"/>
              <a:t>		Easy to change!</a:t>
            </a:r>
          </a:p>
          <a:p>
            <a:pPr lvl="1"/>
            <a:r>
              <a:rPr lang="en-US" dirty="0"/>
              <a:t>Readable</a:t>
            </a:r>
            <a:br>
              <a:rPr lang="en-US" dirty="0"/>
            </a:br>
            <a:r>
              <a:rPr lang="en-US" dirty="0"/>
              <a:t>		by humans!</a:t>
            </a:r>
          </a:p>
          <a:p>
            <a:pPr lvl="1"/>
            <a:r>
              <a:rPr lang="en-US" dirty="0"/>
              <a:t>Reusable</a:t>
            </a:r>
            <a:br>
              <a:rPr lang="en-US" dirty="0"/>
            </a:br>
            <a:r>
              <a:rPr lang="en-US" dirty="0"/>
              <a:t>		Don’t reinvent the wheel!</a:t>
            </a:r>
          </a:p>
          <a:p>
            <a:pPr lvl="1"/>
            <a:r>
              <a:rPr lang="en-US" dirty="0"/>
              <a:t>Robust</a:t>
            </a:r>
            <a:br>
              <a:rPr lang="en-US" dirty="0"/>
            </a:br>
            <a:r>
              <a:rPr lang="en-US" dirty="0"/>
              <a:t>		React appropriately to </a:t>
            </a:r>
            <a:r>
              <a:rPr lang="en-US" dirty="0" smtClean="0"/>
              <a:t>errors</a:t>
            </a:r>
          </a:p>
          <a:p>
            <a:pPr lvl="1"/>
            <a:r>
              <a:rPr lang="en-US" dirty="0" smtClean="0"/>
              <a:t>Secure</a:t>
            </a:r>
            <a:br>
              <a:rPr lang="en-US" dirty="0" smtClean="0"/>
            </a:br>
            <a:r>
              <a:rPr lang="en-US" dirty="0" smtClean="0"/>
              <a:t>		Defeat attackers</a:t>
            </a:r>
            <a:endParaRPr lang="en-US" dirty="0"/>
          </a:p>
          <a:p>
            <a:endParaRPr lang="en-US" dirty="0"/>
          </a:p>
        </p:txBody>
      </p:sp>
      <p:sp>
        <p:nvSpPr>
          <p:cNvPr id="4" name="Rectangle 3"/>
          <p:cNvSpPr/>
          <p:nvPr/>
        </p:nvSpPr>
        <p:spPr>
          <a:xfrm rot="19232477">
            <a:off x="5463695" y="4610519"/>
            <a:ext cx="3596177"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Rappel ?</a:t>
            </a:r>
            <a:endParaRPr lang="fr-FR"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1529380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228600"/>
            <a:ext cx="8426896" cy="990600"/>
          </a:xfrm>
        </p:spPr>
        <p:txBody>
          <a:bodyPr>
            <a:normAutofit fontScale="90000"/>
          </a:bodyPr>
          <a:lstStyle/>
          <a:p>
            <a:r>
              <a:rPr lang="fr-FR" dirty="0" smtClean="0"/>
              <a:t>Description textuelle d’un cas d’utilisation</a:t>
            </a:r>
            <a:endParaRPr lang="fr-FR" dirty="0"/>
          </a:p>
        </p:txBody>
      </p:sp>
      <p:sp>
        <p:nvSpPr>
          <p:cNvPr id="4" name="Espace réservé du contenu 3"/>
          <p:cNvSpPr>
            <a:spLocks noGrp="1"/>
          </p:cNvSpPr>
          <p:nvPr>
            <p:ph sz="quarter" idx="2"/>
          </p:nvPr>
        </p:nvSpPr>
        <p:spPr>
          <a:xfrm>
            <a:off x="4648200" y="1673352"/>
            <a:ext cx="4388296" cy="4718304"/>
          </a:xfrm>
        </p:spPr>
        <p:txBody>
          <a:bodyPr/>
          <a:lstStyle/>
          <a:p>
            <a:r>
              <a:rPr lang="fr-FR" dirty="0" smtClean="0"/>
              <a:t>La description textuelle est articulée en 6 points :</a:t>
            </a:r>
          </a:p>
          <a:p>
            <a:pPr lvl="1"/>
            <a:r>
              <a:rPr lang="fr-FR" dirty="0" smtClean="0"/>
              <a:t>Objectif</a:t>
            </a:r>
          </a:p>
          <a:p>
            <a:pPr lvl="1"/>
            <a:r>
              <a:rPr lang="fr-FR" dirty="0" smtClean="0"/>
              <a:t>Acteurs concernés</a:t>
            </a:r>
          </a:p>
          <a:p>
            <a:pPr lvl="1"/>
            <a:r>
              <a:rPr lang="fr-FR" dirty="0" smtClean="0"/>
              <a:t>Pré-conditions</a:t>
            </a:r>
          </a:p>
          <a:p>
            <a:pPr lvl="1"/>
            <a:r>
              <a:rPr lang="fr-FR" dirty="0" smtClean="0"/>
              <a:t>Post-conditions</a:t>
            </a:r>
          </a:p>
          <a:p>
            <a:pPr lvl="1"/>
            <a:r>
              <a:rPr lang="fr-FR" dirty="0" smtClean="0"/>
              <a:t>Scénario nominal</a:t>
            </a:r>
          </a:p>
          <a:p>
            <a:pPr lvl="1"/>
            <a:r>
              <a:rPr lang="fr-FR" dirty="0" smtClean="0"/>
              <a:t>Scénarios alternatifs</a:t>
            </a:r>
            <a:endParaRPr lang="fr-FR" dirty="0"/>
          </a:p>
        </p:txBody>
      </p:sp>
      <p:pic>
        <p:nvPicPr>
          <p:cNvPr id="5" name="Picture 7" descr="writingeffectiveusecases"/>
          <p:cNvPicPr>
            <a:picLocks noGrp="1" noChangeAspect="1" noChangeArrowheads="1"/>
          </p:cNvPicPr>
          <p:nvPr>
            <p:ph sz="quarter" idx="1"/>
          </p:nvPr>
        </p:nvPicPr>
        <p:blipFill>
          <a:blip r:embed="rId2" cstate="print"/>
          <a:srcRect/>
          <a:stretch>
            <a:fillRect/>
          </a:stretch>
        </p:blipFill>
        <p:spPr>
          <a:xfrm>
            <a:off x="712871" y="1589088"/>
            <a:ext cx="3679657" cy="4572000"/>
          </a:xfrm>
          <a:noFill/>
        </p:spPr>
      </p:pic>
    </p:spTree>
    <p:extLst>
      <p:ext uri="{BB962C8B-B14F-4D97-AF65-F5344CB8AC3E}">
        <p14:creationId xmlns:p14="http://schemas.microsoft.com/office/powerpoint/2010/main" val="227400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diagrammes de séquence</a:t>
            </a:r>
            <a:endParaRPr lang="fr-FR" dirty="0"/>
          </a:p>
        </p:txBody>
      </p:sp>
      <p:sp>
        <p:nvSpPr>
          <p:cNvPr id="3" name="Espace réservé du contenu 2"/>
          <p:cNvSpPr>
            <a:spLocks noGrp="1"/>
          </p:cNvSpPr>
          <p:nvPr>
            <p:ph idx="1"/>
          </p:nvPr>
        </p:nvSpPr>
        <p:spPr/>
        <p:txBody>
          <a:bodyPr/>
          <a:lstStyle/>
          <a:p>
            <a:r>
              <a:rPr lang="fr-FR" dirty="0" smtClean="0"/>
              <a:t>Les diagrammes de séquence sont utilisés pour modéliser les relations entre les composants du système, quoique des agents extérieurs puissent aussi être inclus</a:t>
            </a:r>
          </a:p>
          <a:p>
            <a:r>
              <a:rPr lang="fr-FR" dirty="0" smtClean="0"/>
              <a:t>Comme son nom l’indique, un diagramme de séquence montre la séquence des interactions qui surviennent durant un cas d’utilisation </a:t>
            </a:r>
            <a:endParaRPr lang="fr-FR" dirty="0"/>
          </a:p>
        </p:txBody>
      </p:sp>
    </p:spTree>
    <p:extLst>
      <p:ext uri="{BB962C8B-B14F-4D97-AF65-F5344CB8AC3E}">
        <p14:creationId xmlns:p14="http://schemas.microsoft.com/office/powerpoint/2010/main" val="1258044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Exemple</a:t>
            </a:r>
            <a:endParaRPr lang="fr-FR" dirty="0"/>
          </a:p>
        </p:txBody>
      </p:sp>
      <p:pic>
        <p:nvPicPr>
          <p:cNvPr id="3" name="Espace réservé du contenu 2"/>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670425" y="3829050"/>
            <a:ext cx="38100" cy="38100"/>
          </a:xfrm>
        </p:spPr>
      </p:pic>
      <p:sp>
        <p:nvSpPr>
          <p:cNvPr id="10" name="Espace réservé du contenu 9"/>
          <p:cNvSpPr>
            <a:spLocks noGrp="1"/>
          </p:cNvSpPr>
          <p:nvPr>
            <p:ph sz="quarter" idx="4294967295"/>
          </p:nvPr>
        </p:nvSpPr>
        <p:spPr>
          <a:xfrm>
            <a:off x="611560" y="1589088"/>
            <a:ext cx="7776864" cy="4572000"/>
          </a:xfrm>
        </p:spPr>
        <p:txBody>
          <a:bodyPr>
            <a:normAutofit/>
          </a:bodyPr>
          <a:lstStyle/>
          <a:p>
            <a:r>
              <a:rPr lang="fr-FR" dirty="0" smtClean="0"/>
              <a:t>On considère un scénario simple :</a:t>
            </a:r>
          </a:p>
          <a:p>
            <a:pPr lvl="1"/>
            <a:r>
              <a:rPr lang="fr-FR" dirty="0" smtClean="0"/>
              <a:t>On dispose d’une commande à partir de laquelle on veut son montant</a:t>
            </a:r>
          </a:p>
          <a:p>
            <a:pPr lvl="1"/>
            <a:r>
              <a:rPr lang="fr-FR" dirty="0" smtClean="0"/>
              <a:t>Pour ce faire on parcourt les lignes de la commande et on détermine leur montant à partir de la liste de prix en vigueur</a:t>
            </a:r>
          </a:p>
          <a:p>
            <a:pPr lvl="1"/>
            <a:r>
              <a:rPr lang="fr-FR" dirty="0" smtClean="0"/>
              <a:t>Ceci étant fait, on calcule un discount qui dépend des règles établies avec le client</a:t>
            </a:r>
            <a:endParaRPr lang="fr-FR" dirty="0"/>
          </a:p>
        </p:txBody>
      </p:sp>
      <p:sp>
        <p:nvSpPr>
          <p:cNvPr id="5" name="Espace réservé du numéro de diapositive 4"/>
          <p:cNvSpPr>
            <a:spLocks noGrp="1"/>
          </p:cNvSpPr>
          <p:nvPr>
            <p:ph type="sldNum" sz="quarter" idx="12"/>
          </p:nvPr>
        </p:nvSpPr>
        <p:spPr/>
        <p:txBody>
          <a:bodyPr>
            <a:normAutofit/>
          </a:bodyPr>
          <a:lstStyle/>
          <a:p>
            <a:fld id="{B1C654DB-EF4C-43E1-99AF-B617E079D838}" type="slidenum">
              <a:rPr lang="fr-FR" smtClean="0"/>
              <a:pPr/>
              <a:t>22</a:t>
            </a:fld>
            <a:endParaRPr lang="fr-FR"/>
          </a:p>
        </p:txBody>
      </p:sp>
    </p:spTree>
    <p:extLst>
      <p:ext uri="{BB962C8B-B14F-4D97-AF65-F5344CB8AC3E}">
        <p14:creationId xmlns:p14="http://schemas.microsoft.com/office/powerpoint/2010/main" val="2640001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implémentation possible</a:t>
            </a:r>
            <a:endParaRPr lang="fr-FR" dirty="0"/>
          </a:p>
        </p:txBody>
      </p:sp>
      <p:pic>
        <p:nvPicPr>
          <p:cNvPr id="10" name="Espace réservé du contenu 9"/>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72923" y="1696628"/>
            <a:ext cx="8131525" cy="4468676"/>
          </a:xfrm>
        </p:spPr>
      </p:pic>
      <p:sp>
        <p:nvSpPr>
          <p:cNvPr id="4" name="Espace réservé du numéro de diapositive 3"/>
          <p:cNvSpPr>
            <a:spLocks noGrp="1"/>
          </p:cNvSpPr>
          <p:nvPr>
            <p:ph type="sldNum" sz="quarter" idx="12"/>
          </p:nvPr>
        </p:nvSpPr>
        <p:spPr/>
        <p:txBody>
          <a:bodyPr>
            <a:normAutofit/>
          </a:bodyPr>
          <a:lstStyle/>
          <a:p>
            <a:fld id="{B1C654DB-EF4C-43E1-99AF-B617E079D838}" type="slidenum">
              <a:rPr lang="fr-FR" smtClean="0"/>
              <a:pPr/>
              <a:t>23</a:t>
            </a:fld>
            <a:endParaRPr lang="fr-FR"/>
          </a:p>
        </p:txBody>
      </p:sp>
    </p:spTree>
    <p:extLst>
      <p:ext uri="{BB962C8B-B14F-4D97-AF65-F5344CB8AC3E}">
        <p14:creationId xmlns:p14="http://schemas.microsoft.com/office/powerpoint/2010/main" val="2401204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du diagramme 1</a:t>
            </a:r>
            <a:endParaRPr lang="fr-FR" dirty="0"/>
          </a:p>
        </p:txBody>
      </p:sp>
      <p:sp>
        <p:nvSpPr>
          <p:cNvPr id="4" name="Espace réservé du contenu 3"/>
          <p:cNvSpPr>
            <a:spLocks noGrp="1"/>
          </p:cNvSpPr>
          <p:nvPr>
            <p:ph sz="quarter" idx="2"/>
          </p:nvPr>
        </p:nvSpPr>
        <p:spPr>
          <a:xfrm>
            <a:off x="4572000" y="1589566"/>
            <a:ext cx="4392488" cy="4935777"/>
          </a:xfrm>
        </p:spPr>
        <p:txBody>
          <a:bodyPr>
            <a:normAutofit/>
          </a:bodyPr>
          <a:lstStyle/>
          <a:p>
            <a:r>
              <a:rPr lang="fr-FR" sz="2400" dirty="0" smtClean="0"/>
              <a:t>Le diagramme de séquence montre l’interaction en représentant chaque participant par une ligne de vie (</a:t>
            </a:r>
            <a:r>
              <a:rPr lang="fr-FR" sz="2400" dirty="0" err="1" smtClean="0"/>
              <a:t>lifeline</a:t>
            </a:r>
            <a:r>
              <a:rPr lang="fr-FR" sz="2400" dirty="0" smtClean="0"/>
              <a:t>) verticale qui donne l’ordre des messages échangés</a:t>
            </a:r>
          </a:p>
          <a:p>
            <a:r>
              <a:rPr lang="fr-FR" sz="2400" dirty="0" smtClean="0"/>
              <a:t>Une des choses agréables avec les diagrammes de séquence est que l’on a, à peine, besoin de les expliquer !</a:t>
            </a:r>
            <a:endParaRPr lang="fr-FR" sz="2400" dirty="0"/>
          </a:p>
        </p:txBody>
      </p:sp>
      <p:pic>
        <p:nvPicPr>
          <p:cNvPr id="8" name="Espace réservé du contenu 7"/>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7564" y="2492896"/>
            <a:ext cx="4458236" cy="2450021"/>
          </a:xfrm>
        </p:spPr>
      </p:pic>
      <p:sp>
        <p:nvSpPr>
          <p:cNvPr id="5" name="Espace réservé du numéro de diapositive 4"/>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fld id="{B1C654DB-EF4C-43E1-99AF-B617E079D838}" type="slidenum">
              <a:rPr lang="fr-FR" smtClean="0"/>
              <a:pPr/>
              <a:t>24</a:t>
            </a:fld>
            <a:endParaRPr lang="fr-FR"/>
          </a:p>
        </p:txBody>
      </p:sp>
    </p:spTree>
    <p:extLst>
      <p:ext uri="{BB962C8B-B14F-4D97-AF65-F5344CB8AC3E}">
        <p14:creationId xmlns:p14="http://schemas.microsoft.com/office/powerpoint/2010/main" val="8201578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du diagramme 2</a:t>
            </a:r>
            <a:endParaRPr lang="fr-FR" dirty="0"/>
          </a:p>
        </p:txBody>
      </p:sp>
      <p:sp>
        <p:nvSpPr>
          <p:cNvPr id="4" name="Espace réservé du contenu 3"/>
          <p:cNvSpPr>
            <a:spLocks noGrp="1"/>
          </p:cNvSpPr>
          <p:nvPr>
            <p:ph sz="quarter" idx="2"/>
          </p:nvPr>
        </p:nvSpPr>
        <p:spPr>
          <a:xfrm>
            <a:off x="4572000" y="1589566"/>
            <a:ext cx="4392488" cy="4935777"/>
          </a:xfrm>
        </p:spPr>
        <p:txBody>
          <a:bodyPr>
            <a:normAutofit fontScale="92500" lnSpcReduction="10000"/>
          </a:bodyPr>
          <a:lstStyle/>
          <a:p>
            <a:r>
              <a:rPr lang="fr-FR" sz="2400" dirty="0" smtClean="0"/>
              <a:t>La mauvaise nouvelle c’est que le diagramme ne montre pas tout très bien !</a:t>
            </a:r>
          </a:p>
          <a:p>
            <a:r>
              <a:rPr lang="fr-FR" sz="2400" dirty="0" smtClean="0"/>
              <a:t>La séquence :</a:t>
            </a:r>
          </a:p>
          <a:p>
            <a:pPr lvl="1"/>
            <a:r>
              <a:rPr lang="fr-FR" sz="2100" dirty="0" err="1" smtClean="0"/>
              <a:t>getQuantity</a:t>
            </a:r>
            <a:endParaRPr lang="fr-FR" sz="2100" dirty="0" smtClean="0"/>
          </a:p>
          <a:p>
            <a:pPr lvl="1"/>
            <a:r>
              <a:rPr lang="fr-FR" sz="2100" dirty="0" err="1" smtClean="0"/>
              <a:t>getProduct</a:t>
            </a:r>
            <a:endParaRPr lang="fr-FR" sz="2100" dirty="0" smtClean="0"/>
          </a:p>
          <a:p>
            <a:pPr lvl="1"/>
            <a:r>
              <a:rPr lang="fr-FR" sz="2100" dirty="0" err="1" smtClean="0"/>
              <a:t>getpricingDetails</a:t>
            </a:r>
            <a:r>
              <a:rPr lang="fr-FR" sz="2100" dirty="0" smtClean="0"/>
              <a:t>…</a:t>
            </a:r>
          </a:p>
          <a:p>
            <a:pPr marL="0" indent="0">
              <a:buNone/>
            </a:pPr>
            <a:r>
              <a:rPr lang="fr-FR" sz="2400" dirty="0" smtClean="0"/>
              <a:t>…</a:t>
            </a:r>
            <a:r>
              <a:rPr lang="fr-FR" sz="2400" dirty="0" smtClean="0"/>
              <a:t>doit être exécutée pour </a:t>
            </a:r>
            <a:r>
              <a:rPr lang="fr-FR" sz="2400" dirty="0" smtClean="0"/>
              <a:t>      chaque </a:t>
            </a:r>
            <a:r>
              <a:rPr lang="fr-FR" sz="2400" dirty="0" smtClean="0"/>
              <a:t>ligne de la commande, tandis que </a:t>
            </a:r>
            <a:r>
              <a:rPr lang="fr-FR" sz="2400" dirty="0" err="1" smtClean="0"/>
              <a:t>calculateDiscounts</a:t>
            </a:r>
            <a:r>
              <a:rPr lang="fr-FR" sz="2400" dirty="0" smtClean="0"/>
              <a:t> n’est invoquée qu’une fois.</a:t>
            </a:r>
          </a:p>
          <a:p>
            <a:pPr marL="0" indent="0">
              <a:buNone/>
            </a:pPr>
            <a:r>
              <a:rPr lang="fr-FR" sz="2400" dirty="0" smtClean="0"/>
              <a:t>Il faudra donc introduire des notations supplémentaires pour prendre en compte ces phénomènes </a:t>
            </a:r>
            <a:endParaRPr lang="fr-FR" sz="2400" dirty="0"/>
          </a:p>
          <a:p>
            <a:pPr lvl="1"/>
            <a:endParaRPr lang="fr-FR" dirty="0" smtClean="0"/>
          </a:p>
        </p:txBody>
      </p:sp>
      <p:pic>
        <p:nvPicPr>
          <p:cNvPr id="8" name="Espace réservé du contenu 7"/>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68595" y="2564904"/>
            <a:ext cx="4327205" cy="2378013"/>
          </a:xfrm>
        </p:spPr>
      </p:pic>
      <p:sp>
        <p:nvSpPr>
          <p:cNvPr id="5" name="Espace réservé du numéro de diapositive 4"/>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fld id="{B1C654DB-EF4C-43E1-99AF-B617E079D838}" type="slidenum">
              <a:rPr lang="fr-FR" smtClean="0"/>
              <a:pPr/>
              <a:t>25</a:t>
            </a:fld>
            <a:endParaRPr lang="fr-FR"/>
          </a:p>
        </p:txBody>
      </p:sp>
    </p:spTree>
    <p:extLst>
      <p:ext uri="{BB962C8B-B14F-4D97-AF65-F5344CB8AC3E}">
        <p14:creationId xmlns:p14="http://schemas.microsoft.com/office/powerpoint/2010/main" val="2794366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 du diagramme 3</a:t>
            </a:r>
            <a:endParaRPr lang="fr-FR" dirty="0"/>
          </a:p>
        </p:txBody>
      </p:sp>
      <p:sp>
        <p:nvSpPr>
          <p:cNvPr id="4" name="Espace réservé du contenu 3"/>
          <p:cNvSpPr>
            <a:spLocks noGrp="1"/>
          </p:cNvSpPr>
          <p:nvPr>
            <p:ph sz="quarter" idx="2"/>
          </p:nvPr>
        </p:nvSpPr>
        <p:spPr>
          <a:xfrm>
            <a:off x="4572000" y="1589566"/>
            <a:ext cx="4392488" cy="4935777"/>
          </a:xfrm>
        </p:spPr>
        <p:txBody>
          <a:bodyPr>
            <a:normAutofit fontScale="85000" lnSpcReduction="10000"/>
          </a:bodyPr>
          <a:lstStyle/>
          <a:p>
            <a:r>
              <a:rPr lang="fr-FR" dirty="0" smtClean="0"/>
              <a:t>La plupart du temps les participants sont des objets</a:t>
            </a:r>
          </a:p>
          <a:p>
            <a:r>
              <a:rPr lang="fr-FR" dirty="0" smtClean="0"/>
              <a:t>Chaque ligne de vie possède une barre d’interaction qui montre quand le participant est actif dans l’interaction</a:t>
            </a:r>
          </a:p>
          <a:p>
            <a:r>
              <a:rPr lang="fr-FR" dirty="0" smtClean="0"/>
              <a:t>Les flèches de retour sont facultatives </a:t>
            </a:r>
          </a:p>
          <a:p>
            <a:r>
              <a:rPr lang="fr-FR" dirty="0" smtClean="0"/>
              <a:t>Le premier message n’est pas envoyé par un participant, il vient d’une source indéterminée : c’est un « message trouvé » (</a:t>
            </a:r>
            <a:r>
              <a:rPr lang="fr-FR" dirty="0" err="1" smtClean="0"/>
              <a:t>found</a:t>
            </a:r>
            <a:r>
              <a:rPr lang="fr-FR" dirty="0" smtClean="0"/>
              <a:t> message)</a:t>
            </a:r>
            <a:endParaRPr lang="fr-FR" dirty="0"/>
          </a:p>
        </p:txBody>
      </p:sp>
      <p:pic>
        <p:nvPicPr>
          <p:cNvPr id="8" name="Espace réservé du contenu 7"/>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7564" y="2492896"/>
            <a:ext cx="4458236" cy="2450021"/>
          </a:xfrm>
        </p:spPr>
      </p:pic>
      <p:sp>
        <p:nvSpPr>
          <p:cNvPr id="5" name="Espace réservé du numéro de diapositive 4"/>
          <p:cNvSpPr>
            <a:spLocks noGrp="1"/>
          </p:cNvSpPr>
          <p:nvPr>
            <p:ph type="sldNum" sz="quarter" idx="4294967295"/>
          </p:nvPr>
        </p:nvSpPr>
        <p:spPr>
          <a:xfrm>
            <a:off x="0" y="1272222"/>
            <a:ext cx="533400" cy="244476"/>
          </a:xfrm>
          <a:prstGeom prst="rect">
            <a:avLst/>
          </a:prstGeom>
        </p:spPr>
        <p:txBody>
          <a:bodyPr>
            <a:normAutofit fontScale="85000" lnSpcReduction="20000"/>
          </a:bodyPr>
          <a:lstStyle/>
          <a:p>
            <a:fld id="{B1C654DB-EF4C-43E1-99AF-B617E079D838}" type="slidenum">
              <a:rPr lang="fr-FR" smtClean="0"/>
              <a:pPr/>
              <a:t>26</a:t>
            </a:fld>
            <a:endParaRPr lang="fr-FR"/>
          </a:p>
        </p:txBody>
      </p:sp>
    </p:spTree>
    <p:extLst>
      <p:ext uri="{BB962C8B-B14F-4D97-AF65-F5344CB8AC3E}">
        <p14:creationId xmlns:p14="http://schemas.microsoft.com/office/powerpoint/2010/main" val="3662295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Une autre approche …</a:t>
            </a:r>
            <a:endParaRPr lang="fr-FR" dirty="0"/>
          </a:p>
        </p:txBody>
      </p:sp>
      <p:pic>
        <p:nvPicPr>
          <p:cNvPr id="9" name="Espace réservé du contenu 8"/>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71255" y="1962150"/>
            <a:ext cx="7190045" cy="4275162"/>
          </a:xfrm>
        </p:spPr>
      </p:pic>
      <p:sp>
        <p:nvSpPr>
          <p:cNvPr id="4" name="Espace réservé du numéro de diapositive 3"/>
          <p:cNvSpPr>
            <a:spLocks noGrp="1"/>
          </p:cNvSpPr>
          <p:nvPr>
            <p:ph type="sldNum" sz="quarter" idx="12"/>
          </p:nvPr>
        </p:nvSpPr>
        <p:spPr/>
        <p:txBody>
          <a:bodyPr>
            <a:normAutofit/>
          </a:bodyPr>
          <a:lstStyle/>
          <a:p>
            <a:fld id="{B1C654DB-EF4C-43E1-99AF-B617E079D838}" type="slidenum">
              <a:rPr lang="fr-FR" smtClean="0"/>
              <a:pPr/>
              <a:t>27</a:t>
            </a:fld>
            <a:endParaRPr lang="fr-FR"/>
          </a:p>
        </p:txBody>
      </p:sp>
    </p:spTree>
    <p:extLst>
      <p:ext uri="{BB962C8B-B14F-4D97-AF65-F5344CB8AC3E}">
        <p14:creationId xmlns:p14="http://schemas.microsoft.com/office/powerpoint/2010/main" val="3179562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différences</a:t>
            </a:r>
            <a:endParaRPr lang="fr-FR" dirty="0"/>
          </a:p>
        </p:txBody>
      </p:sp>
      <p:sp>
        <p:nvSpPr>
          <p:cNvPr id="3" name="Espace réservé du contenu 2"/>
          <p:cNvSpPr>
            <a:spLocks noGrp="1"/>
          </p:cNvSpPr>
          <p:nvPr>
            <p:ph sz="quarter" idx="1"/>
          </p:nvPr>
        </p:nvSpPr>
        <p:spPr/>
        <p:txBody>
          <a:bodyPr>
            <a:normAutofit/>
          </a:bodyPr>
          <a:lstStyle/>
          <a:p>
            <a:r>
              <a:rPr lang="fr-FR" dirty="0" smtClean="0"/>
              <a:t>La façon dont les participants collaborent est différente</a:t>
            </a:r>
          </a:p>
          <a:p>
            <a:r>
              <a:rPr lang="fr-FR" dirty="0" smtClean="0"/>
              <a:t>La grande force des diagrammes de séquence : les appels entre les participants sont clairs et donnent une très bonne image de ce que fait chaque participant </a:t>
            </a:r>
          </a:p>
          <a:p>
            <a:r>
              <a:rPr lang="fr-FR" dirty="0" smtClean="0"/>
              <a:t>Dans le premier diagramme le pilotage est centralisé :</a:t>
            </a:r>
          </a:p>
          <a:p>
            <a:pPr lvl="1"/>
            <a:r>
              <a:rPr lang="fr-FR" dirty="0" smtClean="0"/>
              <a:t>Un participant fait tout, les autres ne fournissent que les données</a:t>
            </a:r>
          </a:p>
          <a:p>
            <a:r>
              <a:rPr lang="fr-FR" dirty="0" smtClean="0"/>
              <a:t>Dans le second le pilotage est distribué :</a:t>
            </a:r>
          </a:p>
          <a:p>
            <a:pPr lvl="1"/>
            <a:r>
              <a:rPr lang="fr-FR" dirty="0" smtClean="0"/>
              <a:t>Le processus est partagé entre les participants, chacun en faisant une partie</a:t>
            </a:r>
            <a:endParaRPr lang="fr-FR" dirty="0"/>
          </a:p>
        </p:txBody>
      </p:sp>
      <p:sp>
        <p:nvSpPr>
          <p:cNvPr id="4" name="Espace réservé du numéro de diapositive 3"/>
          <p:cNvSpPr>
            <a:spLocks noGrp="1"/>
          </p:cNvSpPr>
          <p:nvPr>
            <p:ph type="sldNum" sz="quarter" idx="12"/>
          </p:nvPr>
        </p:nvSpPr>
        <p:spPr/>
        <p:txBody>
          <a:bodyPr>
            <a:normAutofit/>
          </a:bodyPr>
          <a:lstStyle/>
          <a:p>
            <a:fld id="{B1C654DB-EF4C-43E1-99AF-B617E079D838}" type="slidenum">
              <a:rPr lang="fr-FR" smtClean="0"/>
              <a:pPr/>
              <a:t>28</a:t>
            </a:fld>
            <a:endParaRPr lang="fr-FR"/>
          </a:p>
        </p:txBody>
      </p:sp>
    </p:spTree>
    <p:extLst>
      <p:ext uri="{BB962C8B-B14F-4D97-AF65-F5344CB8AC3E}">
        <p14:creationId xmlns:p14="http://schemas.microsoft.com/office/powerpoint/2010/main" val="38862814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Modèles de structure</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874329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 problème</a:t>
            </a:r>
            <a:endParaRPr lang="fr-FR" dirty="0"/>
          </a:p>
        </p:txBody>
      </p:sp>
      <p:sp>
        <p:nvSpPr>
          <p:cNvPr id="6" name="Espace réservé du contenu 5"/>
          <p:cNvSpPr>
            <a:spLocks noGrp="1"/>
          </p:cNvSpPr>
          <p:nvPr>
            <p:ph sz="half" idx="2"/>
          </p:nvPr>
        </p:nvSpPr>
        <p:spPr>
          <a:xfrm>
            <a:off x="4860032" y="2348880"/>
            <a:ext cx="3668216" cy="3826752"/>
          </a:xfrm>
        </p:spPr>
        <p:txBody>
          <a:bodyPr/>
          <a:lstStyle/>
          <a:p>
            <a:r>
              <a:rPr lang="fr-FR" dirty="0" smtClean="0"/>
              <a:t>Comment faire </a:t>
            </a:r>
            <a:endParaRPr lang="fr-FR" dirty="0" smtClean="0"/>
          </a:p>
          <a:p>
            <a:pPr marL="0" indent="0">
              <a:buNone/>
            </a:pPr>
            <a:r>
              <a:rPr lang="fr-FR" dirty="0"/>
              <a:t> </a:t>
            </a:r>
            <a:r>
              <a:rPr lang="fr-FR" dirty="0" smtClean="0"/>
              <a:t> </a:t>
            </a:r>
            <a:r>
              <a:rPr lang="fr-FR" dirty="0" smtClean="0"/>
              <a:t>ce </a:t>
            </a:r>
            <a:r>
              <a:rPr lang="fr-FR" dirty="0" smtClean="0"/>
              <a:t>qu’il y a à faire ?</a:t>
            </a:r>
            <a:endParaRPr lang="fr-FR" dirty="0"/>
          </a:p>
        </p:txBody>
      </p:sp>
      <p:pic>
        <p:nvPicPr>
          <p:cNvPr id="8" name="Picture 2" descr="C:\Users\Joel\AppData\Local\Microsoft\Windows\Temporary Internet Files\Content.IE5\XTQDVIMJ\MC900078627[1].wmf"/>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060848"/>
            <a:ext cx="4016999" cy="394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89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modèles de </a:t>
            </a:r>
            <a:r>
              <a:rPr lang="fr-FR" dirty="0" smtClean="0"/>
              <a:t>structure</a:t>
            </a:r>
            <a:endParaRPr lang="fr-FR" dirty="0"/>
          </a:p>
        </p:txBody>
      </p:sp>
      <p:sp>
        <p:nvSpPr>
          <p:cNvPr id="3" name="Espace réservé du contenu 2"/>
          <p:cNvSpPr>
            <a:spLocks noGrp="1"/>
          </p:cNvSpPr>
          <p:nvPr>
            <p:ph idx="1"/>
          </p:nvPr>
        </p:nvSpPr>
        <p:spPr>
          <a:xfrm>
            <a:off x="457200" y="1600200"/>
            <a:ext cx="8363272" cy="4876800"/>
          </a:xfrm>
        </p:spPr>
        <p:txBody>
          <a:bodyPr/>
          <a:lstStyle/>
          <a:p>
            <a:r>
              <a:rPr lang="fr-FR" dirty="0" smtClean="0"/>
              <a:t>Les modèles de structure montrent l’organisation d’un système à l’aide des composants du système et de leurs relations</a:t>
            </a:r>
          </a:p>
          <a:p>
            <a:r>
              <a:rPr lang="fr-FR" dirty="0" smtClean="0"/>
              <a:t>Les modèles structurels peuvent être :</a:t>
            </a:r>
          </a:p>
          <a:p>
            <a:pPr lvl="1"/>
            <a:r>
              <a:rPr lang="fr-FR" dirty="0" smtClean="0"/>
              <a:t>Statiques, quand ils montrent la structure du système</a:t>
            </a:r>
          </a:p>
          <a:p>
            <a:pPr lvl="1"/>
            <a:r>
              <a:rPr lang="fr-FR" dirty="0" smtClean="0"/>
              <a:t>Dynamiques quand ils montrent l’organisation du système quand il s’exécute</a:t>
            </a:r>
          </a:p>
          <a:p>
            <a:r>
              <a:rPr lang="fr-FR" dirty="0" smtClean="0"/>
              <a:t>Les modèles structurels sont </a:t>
            </a:r>
            <a:r>
              <a:rPr lang="fr-FR" dirty="0" smtClean="0"/>
              <a:t>créés </a:t>
            </a:r>
            <a:r>
              <a:rPr lang="fr-FR" dirty="0" smtClean="0"/>
              <a:t>lors de la conception de l’architecture du système </a:t>
            </a:r>
          </a:p>
          <a:p>
            <a:r>
              <a:rPr lang="fr-FR" dirty="0" smtClean="0"/>
              <a:t>On commence par la modélisation de la structure statique : les diagrammes de classe</a:t>
            </a:r>
            <a:endParaRPr lang="fr-FR" dirty="0"/>
          </a:p>
        </p:txBody>
      </p:sp>
    </p:spTree>
    <p:extLst>
      <p:ext uri="{BB962C8B-B14F-4D97-AF65-F5344CB8AC3E}">
        <p14:creationId xmlns:p14="http://schemas.microsoft.com/office/powerpoint/2010/main" val="2616010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diagrammes de classe</a:t>
            </a:r>
            <a:endParaRPr lang="fr-FR" dirty="0"/>
          </a:p>
        </p:txBody>
      </p:sp>
      <p:sp>
        <p:nvSpPr>
          <p:cNvPr id="3" name="Espace réservé du contenu 2"/>
          <p:cNvSpPr>
            <a:spLocks noGrp="1"/>
          </p:cNvSpPr>
          <p:nvPr>
            <p:ph idx="1"/>
          </p:nvPr>
        </p:nvSpPr>
        <p:spPr/>
        <p:txBody>
          <a:bodyPr/>
          <a:lstStyle/>
          <a:p>
            <a:r>
              <a:rPr lang="fr-FR" dirty="0" smtClean="0"/>
              <a:t>Les diagrammes de classe sont utilisés dans la modélisation Orientée Objet d’un système pour montrer les classes du système et les associations entre ces classes</a:t>
            </a:r>
          </a:p>
          <a:p>
            <a:r>
              <a:rPr lang="fr-FR" dirty="0" smtClean="0"/>
              <a:t>Une classe peut être vue comme la définition générale d’un type d’objet du système</a:t>
            </a:r>
          </a:p>
          <a:p>
            <a:r>
              <a:rPr lang="fr-FR" dirty="0" smtClean="0"/>
              <a:t>Une association est un lien entre classes qui indique qu’il y a une relation entre ces classes</a:t>
            </a:r>
          </a:p>
          <a:p>
            <a:r>
              <a:rPr lang="fr-FR" dirty="0" smtClean="0"/>
              <a:t>Il en découle qu’une classe doit « savoir quelque chose » sur ses classes associées</a:t>
            </a:r>
          </a:p>
          <a:p>
            <a:r>
              <a:rPr lang="fr-FR" dirty="0" smtClean="0"/>
              <a:t>Au début du processus, les objets représentent des </a:t>
            </a:r>
            <a:r>
              <a:rPr lang="fr-FR" dirty="0" smtClean="0"/>
              <a:t>choses </a:t>
            </a:r>
            <a:r>
              <a:rPr lang="fr-FR" dirty="0" smtClean="0"/>
              <a:t>ou des gens du monde réel…</a:t>
            </a:r>
            <a:endParaRPr lang="fr-FR" dirty="0"/>
          </a:p>
        </p:txBody>
      </p:sp>
    </p:spTree>
    <p:extLst>
      <p:ext uri="{BB962C8B-B14F-4D97-AF65-F5344CB8AC3E}">
        <p14:creationId xmlns:p14="http://schemas.microsoft.com/office/powerpoint/2010/main" val="37887028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Niveaux de détail</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Au premier niveau :</a:t>
            </a:r>
          </a:p>
          <a:p>
            <a:pPr lvl="1"/>
            <a:r>
              <a:rPr lang="fr-FR" dirty="0" smtClean="0"/>
              <a:t>On regarde le monde</a:t>
            </a:r>
          </a:p>
          <a:p>
            <a:pPr lvl="1"/>
            <a:r>
              <a:rPr lang="fr-FR" dirty="0" smtClean="0"/>
              <a:t>On identifie les objets essentiels</a:t>
            </a:r>
          </a:p>
          <a:p>
            <a:pPr lvl="1"/>
            <a:r>
              <a:rPr lang="fr-FR" dirty="0" smtClean="0"/>
              <a:t>On les représente par des classes</a:t>
            </a:r>
          </a:p>
          <a:p>
            <a:pPr lvl="1"/>
            <a:r>
              <a:rPr lang="fr-FR" dirty="0" smtClean="0"/>
              <a:t>On peut noter l’existence d’une association entre classes par une ligne</a:t>
            </a:r>
          </a:p>
          <a:p>
            <a:r>
              <a:rPr lang="fr-FR" dirty="0" smtClean="0"/>
              <a:t>On peut ensuite :</a:t>
            </a:r>
          </a:p>
          <a:p>
            <a:pPr lvl="1"/>
            <a:r>
              <a:rPr lang="fr-FR" dirty="0" smtClean="0"/>
              <a:t>Indiquer le nombre d’objets impliqués dans la relation</a:t>
            </a:r>
          </a:p>
          <a:p>
            <a:pPr lvl="1"/>
            <a:r>
              <a:rPr lang="fr-FR" dirty="0" smtClean="0"/>
              <a:t>Soit un nombre fini, soit un nombre infini</a:t>
            </a:r>
          </a:p>
          <a:p>
            <a:pPr lvl="1"/>
            <a:r>
              <a:rPr lang="fr-FR" dirty="0" smtClean="0"/>
              <a:t>Nommer le nom des associations </a:t>
            </a:r>
          </a:p>
          <a:p>
            <a:r>
              <a:rPr lang="fr-FR" dirty="0" smtClean="0"/>
              <a:t>A ce niveau, les diagrammes de classes ressemblent à des modèles sémantiques de données :</a:t>
            </a:r>
          </a:p>
          <a:p>
            <a:pPr lvl="1"/>
            <a:r>
              <a:rPr lang="fr-FR" dirty="0" smtClean="0"/>
              <a:t>Ces modèles sont utilisés pour la conception des bases de données</a:t>
            </a:r>
          </a:p>
          <a:p>
            <a:pPr lvl="1"/>
            <a:r>
              <a:rPr lang="fr-FR" dirty="0" smtClean="0"/>
              <a:t>UML ne possède pas de notation spécifique pour la modélisation des bases de données (puisqu’il suppose un développement objet)</a:t>
            </a:r>
            <a:endParaRPr lang="fr-FR" dirty="0"/>
          </a:p>
        </p:txBody>
      </p:sp>
    </p:spTree>
    <p:extLst>
      <p:ext uri="{BB962C8B-B14F-4D97-AF65-F5344CB8AC3E}">
        <p14:creationId xmlns:p14="http://schemas.microsoft.com/office/powerpoint/2010/main" val="1334815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e la date 2"/>
          <p:cNvSpPr>
            <a:spLocks noGrp="1"/>
          </p:cNvSpPr>
          <p:nvPr>
            <p:ph type="dt"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en-US">
                <a:solidFill>
                  <a:schemeClr val="accent2"/>
                </a:solidFill>
                <a:latin typeface="Monotype Corsiva" pitchFamily="66" charset="0"/>
              </a:rPr>
              <a:t>G</a:t>
            </a:r>
          </a:p>
        </p:txBody>
      </p:sp>
      <p:sp>
        <p:nvSpPr>
          <p:cNvPr id="27" name="Espace réservé du numéro de diapositive 4"/>
          <p:cNvSpPr>
            <a:spLocks noGrp="1"/>
          </p:cNvSpPr>
          <p:nvPr>
            <p:ph type="sldNum" sz="quarter" idx="12"/>
          </p:nvPr>
        </p:nvSpPr>
        <p:spPr/>
        <p:txBody>
          <a:bodyPr/>
          <a:lstStyle/>
          <a:p>
            <a:pPr>
              <a:defRPr/>
            </a:pPr>
            <a:fld id="{7A3B4F37-295D-41E0-BE4C-9EF83D90BE2D}" type="slidenum">
              <a:rPr lang="fr-FR" altLang="en-US"/>
              <a:pPr>
                <a:defRPr/>
              </a:pPr>
              <a:t>33</a:t>
            </a:fld>
            <a:r>
              <a:rPr lang="en-US" altLang="en-US"/>
              <a:t>/</a:t>
            </a:r>
            <a:r>
              <a:rPr lang="fr-FR" altLang="en-US"/>
              <a:t>40</a:t>
            </a:r>
          </a:p>
        </p:txBody>
      </p:sp>
      <p:sp>
        <p:nvSpPr>
          <p:cNvPr id="15364" name="Rectangle 4"/>
          <p:cNvSpPr>
            <a:spLocks noGrp="1" noChangeArrowheads="1"/>
          </p:cNvSpPr>
          <p:nvPr>
            <p:ph type="title"/>
          </p:nvPr>
        </p:nvSpPr>
        <p:spPr>
          <a:xfrm>
            <a:off x="457200" y="437139"/>
            <a:ext cx="8229600" cy="990600"/>
          </a:xfrm>
        </p:spPr>
        <p:txBody>
          <a:bodyPr/>
          <a:lstStyle/>
          <a:p>
            <a:pPr eaLnBrk="1" hangingPunct="1"/>
            <a:r>
              <a:rPr lang="fr-FR" altLang="fr-FR" dirty="0" smtClean="0"/>
              <a:t>Deux notations équivalentes</a:t>
            </a:r>
          </a:p>
        </p:txBody>
      </p:sp>
      <p:grpSp>
        <p:nvGrpSpPr>
          <p:cNvPr id="15365" name="Group 7"/>
          <p:cNvGrpSpPr>
            <a:grpSpLocks/>
          </p:cNvGrpSpPr>
          <p:nvPr/>
        </p:nvGrpSpPr>
        <p:grpSpPr bwMode="auto">
          <a:xfrm>
            <a:off x="740124" y="1911718"/>
            <a:ext cx="3743325" cy="1512888"/>
            <a:chOff x="567" y="1162"/>
            <a:chExt cx="2358" cy="953"/>
          </a:xfrm>
        </p:grpSpPr>
        <p:sp>
          <p:nvSpPr>
            <p:cNvPr id="15385" name="Rectangle 5"/>
            <p:cNvSpPr>
              <a:spLocks noChangeArrowheads="1"/>
            </p:cNvSpPr>
            <p:nvPr/>
          </p:nvSpPr>
          <p:spPr bwMode="auto">
            <a:xfrm>
              <a:off x="567" y="1162"/>
              <a:ext cx="2358" cy="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altLang="fr-FR" b="1"/>
                <a:t>Order</a:t>
              </a:r>
            </a:p>
          </p:txBody>
        </p:sp>
        <p:sp>
          <p:nvSpPr>
            <p:cNvPr id="15386" name="Rectangle 6"/>
            <p:cNvSpPr>
              <a:spLocks noChangeArrowheads="1"/>
            </p:cNvSpPr>
            <p:nvPr/>
          </p:nvSpPr>
          <p:spPr bwMode="auto">
            <a:xfrm>
              <a:off x="567" y="1525"/>
              <a:ext cx="2358" cy="59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 dateReceived : date [0…1]</a:t>
              </a:r>
            </a:p>
            <a:p>
              <a:pPr eaLnBrk="1" hangingPunct="1"/>
              <a:r>
                <a:rPr lang="fr-FR" altLang="fr-FR"/>
                <a:t>+ isPrepaid : Boolean [1]</a:t>
              </a:r>
            </a:p>
            <a:p>
              <a:pPr eaLnBrk="1" hangingPunct="1"/>
              <a:r>
                <a:rPr lang="fr-FR" altLang="fr-FR"/>
                <a:t>+ lineItems : OrderLine[*] {ordered}</a:t>
              </a:r>
            </a:p>
          </p:txBody>
        </p:sp>
      </p:grpSp>
      <p:sp>
        <p:nvSpPr>
          <p:cNvPr id="15366" name="Rectangle 9"/>
          <p:cNvSpPr>
            <a:spLocks noChangeArrowheads="1"/>
          </p:cNvSpPr>
          <p:nvPr/>
        </p:nvSpPr>
        <p:spPr bwMode="auto">
          <a:xfrm>
            <a:off x="3563938" y="4292749"/>
            <a:ext cx="1800225" cy="576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altLang="fr-FR" b="1"/>
              <a:t>Order</a:t>
            </a:r>
          </a:p>
        </p:txBody>
      </p:sp>
      <p:sp>
        <p:nvSpPr>
          <p:cNvPr id="15367" name="Rectangle 11"/>
          <p:cNvSpPr>
            <a:spLocks noChangeArrowheads="1"/>
          </p:cNvSpPr>
          <p:nvPr/>
        </p:nvSpPr>
        <p:spPr bwMode="auto">
          <a:xfrm>
            <a:off x="6659563" y="4292749"/>
            <a:ext cx="1800225" cy="576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altLang="fr-FR" b="1"/>
              <a:t>Boolean</a:t>
            </a:r>
          </a:p>
        </p:txBody>
      </p:sp>
      <p:sp>
        <p:nvSpPr>
          <p:cNvPr id="15368" name="Rectangle 12"/>
          <p:cNvSpPr>
            <a:spLocks noChangeArrowheads="1"/>
          </p:cNvSpPr>
          <p:nvPr/>
        </p:nvSpPr>
        <p:spPr bwMode="auto">
          <a:xfrm>
            <a:off x="468313" y="4292749"/>
            <a:ext cx="1800225" cy="576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altLang="fr-FR" b="1"/>
              <a:t>Date</a:t>
            </a:r>
          </a:p>
        </p:txBody>
      </p:sp>
      <p:sp>
        <p:nvSpPr>
          <p:cNvPr id="15369" name="Rectangle 13"/>
          <p:cNvSpPr>
            <a:spLocks noChangeArrowheads="1"/>
          </p:cNvSpPr>
          <p:nvPr/>
        </p:nvSpPr>
        <p:spPr bwMode="auto">
          <a:xfrm>
            <a:off x="3563938" y="5877074"/>
            <a:ext cx="1800225" cy="576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altLang="fr-FR" b="1"/>
              <a:t>OrderLine</a:t>
            </a:r>
          </a:p>
        </p:txBody>
      </p:sp>
      <p:cxnSp>
        <p:nvCxnSpPr>
          <p:cNvPr id="15370" name="AutoShape 14"/>
          <p:cNvCxnSpPr>
            <a:cxnSpLocks noChangeShapeType="1"/>
            <a:stCxn id="15366" idx="1"/>
            <a:endCxn id="15368" idx="3"/>
          </p:cNvCxnSpPr>
          <p:nvPr/>
        </p:nvCxnSpPr>
        <p:spPr bwMode="auto">
          <a:xfrm flipH="1">
            <a:off x="2268538" y="4581674"/>
            <a:ext cx="12954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1" name="Rectangle 15"/>
          <p:cNvSpPr>
            <a:spLocks noChangeArrowheads="1"/>
          </p:cNvSpPr>
          <p:nvPr/>
        </p:nvSpPr>
        <p:spPr bwMode="auto">
          <a:xfrm>
            <a:off x="1979613" y="4869011"/>
            <a:ext cx="177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 dateReceived</a:t>
            </a:r>
          </a:p>
        </p:txBody>
      </p:sp>
      <p:sp>
        <p:nvSpPr>
          <p:cNvPr id="15372" name="Rectangle 16"/>
          <p:cNvSpPr>
            <a:spLocks noChangeArrowheads="1"/>
          </p:cNvSpPr>
          <p:nvPr/>
        </p:nvSpPr>
        <p:spPr bwMode="auto">
          <a:xfrm>
            <a:off x="2339975" y="4076849"/>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0..1</a:t>
            </a:r>
          </a:p>
        </p:txBody>
      </p:sp>
      <p:cxnSp>
        <p:nvCxnSpPr>
          <p:cNvPr id="15373" name="AutoShape 17"/>
          <p:cNvCxnSpPr>
            <a:cxnSpLocks noChangeShapeType="1"/>
            <a:stCxn id="15366" idx="2"/>
            <a:endCxn id="15369" idx="0"/>
          </p:cNvCxnSpPr>
          <p:nvPr/>
        </p:nvCxnSpPr>
        <p:spPr bwMode="auto">
          <a:xfrm>
            <a:off x="4464050" y="4869011"/>
            <a:ext cx="0" cy="10080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4" name="AutoShape 18"/>
          <p:cNvCxnSpPr>
            <a:cxnSpLocks noChangeShapeType="1"/>
            <a:stCxn id="15366" idx="3"/>
            <a:endCxn id="15367" idx="1"/>
          </p:cNvCxnSpPr>
          <p:nvPr/>
        </p:nvCxnSpPr>
        <p:spPr bwMode="auto">
          <a:xfrm>
            <a:off x="5364163" y="4581674"/>
            <a:ext cx="12954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5" name="Rectangle 19"/>
          <p:cNvSpPr>
            <a:spLocks noChangeArrowheads="1"/>
          </p:cNvSpPr>
          <p:nvPr/>
        </p:nvSpPr>
        <p:spPr bwMode="auto">
          <a:xfrm>
            <a:off x="5292725" y="4076849"/>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 isPrepaid</a:t>
            </a:r>
          </a:p>
        </p:txBody>
      </p:sp>
      <p:sp>
        <p:nvSpPr>
          <p:cNvPr id="15376" name="Rectangle 20"/>
          <p:cNvSpPr>
            <a:spLocks noChangeArrowheads="1"/>
          </p:cNvSpPr>
          <p:nvPr/>
        </p:nvSpPr>
        <p:spPr bwMode="auto">
          <a:xfrm>
            <a:off x="6227763" y="4724549"/>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1</a:t>
            </a:r>
          </a:p>
        </p:txBody>
      </p:sp>
      <p:sp>
        <p:nvSpPr>
          <p:cNvPr id="15377" name="Rectangle 21"/>
          <p:cNvSpPr>
            <a:spLocks noChangeArrowheads="1"/>
          </p:cNvSpPr>
          <p:nvPr/>
        </p:nvSpPr>
        <p:spPr bwMode="auto">
          <a:xfrm>
            <a:off x="4572000" y="5227786"/>
            <a:ext cx="1358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 lineItems </a:t>
            </a:r>
          </a:p>
          <a:p>
            <a:pPr eaLnBrk="1" hangingPunct="1"/>
            <a:r>
              <a:rPr lang="fr-FR" altLang="fr-FR"/>
              <a:t>{ordered}</a:t>
            </a:r>
          </a:p>
        </p:txBody>
      </p:sp>
      <p:sp>
        <p:nvSpPr>
          <p:cNvPr id="15378" name="Text Box 22"/>
          <p:cNvSpPr txBox="1">
            <a:spLocks noChangeArrowheads="1"/>
          </p:cNvSpPr>
          <p:nvPr/>
        </p:nvSpPr>
        <p:spPr bwMode="auto">
          <a:xfrm>
            <a:off x="3203575" y="4076849"/>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fr-FR" altLang="fr-FR" sz="2400" b="1"/>
              <a:t>*</a:t>
            </a:r>
          </a:p>
        </p:txBody>
      </p:sp>
      <p:sp>
        <p:nvSpPr>
          <p:cNvPr id="15379" name="Text Box 23"/>
          <p:cNvSpPr txBox="1">
            <a:spLocks noChangeArrowheads="1"/>
          </p:cNvSpPr>
          <p:nvPr/>
        </p:nvSpPr>
        <p:spPr bwMode="auto">
          <a:xfrm>
            <a:off x="4140200" y="5516711"/>
            <a:ext cx="21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fr-FR" altLang="fr-FR" sz="2400" b="1"/>
              <a:t>*</a:t>
            </a:r>
          </a:p>
        </p:txBody>
      </p:sp>
      <p:sp>
        <p:nvSpPr>
          <p:cNvPr id="15380" name="Rectangle 24"/>
          <p:cNvSpPr>
            <a:spLocks noChangeArrowheads="1"/>
          </p:cNvSpPr>
          <p:nvPr/>
        </p:nvSpPr>
        <p:spPr bwMode="auto">
          <a:xfrm>
            <a:off x="4067175" y="4940449"/>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altLang="fr-FR"/>
              <a:t>1</a:t>
            </a:r>
          </a:p>
        </p:txBody>
      </p:sp>
      <p:sp>
        <p:nvSpPr>
          <p:cNvPr id="15381" name="Text Box 25"/>
          <p:cNvSpPr txBox="1">
            <a:spLocks noChangeArrowheads="1"/>
          </p:cNvSpPr>
          <p:nvPr/>
        </p:nvSpPr>
        <p:spPr bwMode="auto">
          <a:xfrm>
            <a:off x="5724525" y="3068786"/>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fr-FR" altLang="fr-FR" dirty="0"/>
              <a:t>source</a:t>
            </a:r>
          </a:p>
        </p:txBody>
      </p:sp>
      <p:cxnSp>
        <p:nvCxnSpPr>
          <p:cNvPr id="15382" name="AutoShape 26"/>
          <p:cNvCxnSpPr>
            <a:cxnSpLocks noChangeShapeType="1"/>
            <a:stCxn id="15381" idx="1"/>
            <a:endCxn id="15366" idx="0"/>
          </p:cNvCxnSpPr>
          <p:nvPr/>
        </p:nvCxnSpPr>
        <p:spPr bwMode="auto">
          <a:xfrm flipH="1">
            <a:off x="4464050" y="3252936"/>
            <a:ext cx="1260475" cy="1039813"/>
          </a:xfrm>
          <a:prstGeom prst="straightConnector1">
            <a:avLst/>
          </a:prstGeom>
          <a:noFill/>
          <a:ln w="2857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3" name="Text Box 27"/>
          <p:cNvSpPr txBox="1">
            <a:spLocks noChangeArrowheads="1"/>
          </p:cNvSpPr>
          <p:nvPr/>
        </p:nvSpPr>
        <p:spPr bwMode="auto">
          <a:xfrm>
            <a:off x="5795963" y="3427561"/>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fr-FR" altLang="fr-FR"/>
              <a:t>cible</a:t>
            </a:r>
          </a:p>
        </p:txBody>
      </p:sp>
      <p:cxnSp>
        <p:nvCxnSpPr>
          <p:cNvPr id="15384" name="AutoShape 28"/>
          <p:cNvCxnSpPr>
            <a:cxnSpLocks noChangeShapeType="1"/>
            <a:stCxn id="15383" idx="2"/>
            <a:endCxn id="15367" idx="0"/>
          </p:cNvCxnSpPr>
          <p:nvPr/>
        </p:nvCxnSpPr>
        <p:spPr bwMode="auto">
          <a:xfrm>
            <a:off x="6264275" y="3794274"/>
            <a:ext cx="1295400" cy="498475"/>
          </a:xfrm>
          <a:prstGeom prst="straightConnector1">
            <a:avLst/>
          </a:prstGeom>
          <a:noFill/>
          <a:ln w="2857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1572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Généralisation &amp; Agrégation </a:t>
            </a:r>
            <a:endParaRPr lang="fr-FR" dirty="0"/>
          </a:p>
        </p:txBody>
      </p:sp>
      <p:pic>
        <p:nvPicPr>
          <p:cNvPr id="10" name="Picture 3" descr="5.11 GeneralizationHierarchy.eps"/>
          <p:cNvPicPr>
            <a:picLocks noGrp="1" noChangeAspect="1"/>
          </p:cNvPicPr>
          <p:nvPr>
            <p:ph sz="half" idx="1"/>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95536" y="1988840"/>
            <a:ext cx="4335147" cy="3122775"/>
          </a:xfrm>
          <a:prstGeom prst="rect">
            <a:avLst/>
          </a:prstGeom>
        </p:spPr>
      </p:pic>
      <p:pic>
        <p:nvPicPr>
          <p:cNvPr id="11" name="Picture 3" descr="5.13 Aggregation.eps"/>
          <p:cNvPicPr>
            <a:picLocks noGrp="1" noChangeAspect="1"/>
          </p:cNvPicPr>
          <p:nvPr>
            <p:ph sz="half" idx="2"/>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4958702" y="2492896"/>
            <a:ext cx="3549327" cy="1996497"/>
          </a:xfrm>
          <a:prstGeom prst="rect">
            <a:avLst/>
          </a:prstGeom>
        </p:spPr>
      </p:pic>
      <p:sp>
        <p:nvSpPr>
          <p:cNvPr id="12" name="ZoneTexte 11"/>
          <p:cNvSpPr txBox="1"/>
          <p:nvPr/>
        </p:nvSpPr>
        <p:spPr>
          <a:xfrm>
            <a:off x="251520" y="6381328"/>
            <a:ext cx="6480720" cy="369332"/>
          </a:xfrm>
          <a:prstGeom prst="rect">
            <a:avLst/>
          </a:prstGeom>
          <a:noFill/>
        </p:spPr>
        <p:txBody>
          <a:bodyPr wrap="square" rtlCol="0">
            <a:spAutoFit/>
          </a:bodyPr>
          <a:lstStyle/>
          <a:p>
            <a:r>
              <a:rPr lang="fr-FR" i="1" dirty="0" smtClean="0"/>
              <a:t>Software </a:t>
            </a:r>
            <a:r>
              <a:rPr lang="fr-FR" i="1" dirty="0" err="1" smtClean="0"/>
              <a:t>Enginering</a:t>
            </a:r>
            <a:r>
              <a:rPr lang="fr-FR" i="1" dirty="0" smtClean="0"/>
              <a:t> </a:t>
            </a:r>
            <a:r>
              <a:rPr lang="fr-FR" i="1" dirty="0" err="1" smtClean="0"/>
              <a:t>Sommerville</a:t>
            </a:r>
            <a:r>
              <a:rPr lang="fr-FR" i="1" dirty="0" smtClean="0"/>
              <a:t> 9th Edition Pearson 2011</a:t>
            </a:r>
            <a:endParaRPr lang="fr-FR" i="1" dirty="0"/>
          </a:p>
        </p:txBody>
      </p:sp>
    </p:spTree>
    <p:extLst>
      <p:ext uri="{BB962C8B-B14F-4D97-AF65-F5344CB8AC3E}">
        <p14:creationId xmlns:p14="http://schemas.microsoft.com/office/powerpoint/2010/main" val="2578657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Modèles de comportement</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2986732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Comportement dynamique</a:t>
            </a:r>
            <a:endParaRPr lang="fr-FR" dirty="0"/>
          </a:p>
        </p:txBody>
      </p:sp>
      <p:sp>
        <p:nvSpPr>
          <p:cNvPr id="5" name="Espace réservé du contenu 4"/>
          <p:cNvSpPr>
            <a:spLocks noGrp="1"/>
          </p:cNvSpPr>
          <p:nvPr>
            <p:ph idx="1"/>
          </p:nvPr>
        </p:nvSpPr>
        <p:spPr/>
        <p:txBody>
          <a:bodyPr>
            <a:normAutofit lnSpcReduction="10000"/>
          </a:bodyPr>
          <a:lstStyle/>
          <a:p>
            <a:r>
              <a:rPr lang="fr-FR" dirty="0" smtClean="0"/>
              <a:t>Les modèles de comportement décrivent le système durant son exécution. Ils montrent ce qui </a:t>
            </a:r>
            <a:r>
              <a:rPr lang="fr-FR" dirty="0" smtClean="0"/>
              <a:t>arrive </a:t>
            </a:r>
            <a:r>
              <a:rPr lang="fr-FR" dirty="0" smtClean="0"/>
              <a:t>ou doit arriver quand le système reçoit des stimuli de son environnement</a:t>
            </a:r>
          </a:p>
          <a:p>
            <a:r>
              <a:rPr lang="fr-FR" dirty="0" smtClean="0"/>
              <a:t>Ces stimuli peuvent être de deux types :</a:t>
            </a:r>
          </a:p>
          <a:p>
            <a:pPr lvl="1"/>
            <a:r>
              <a:rPr lang="fr-FR" dirty="0" smtClean="0"/>
              <a:t>Des données </a:t>
            </a:r>
          </a:p>
          <a:p>
            <a:pPr lvl="2"/>
            <a:r>
              <a:rPr lang="fr-FR" dirty="0" smtClean="0"/>
              <a:t>Une donnée arrive et doit être traitée par le système</a:t>
            </a:r>
          </a:p>
          <a:p>
            <a:pPr lvl="1"/>
            <a:r>
              <a:rPr lang="fr-FR" dirty="0" smtClean="0"/>
              <a:t>Des événements </a:t>
            </a:r>
          </a:p>
          <a:p>
            <a:pPr lvl="2"/>
            <a:r>
              <a:rPr lang="fr-FR" dirty="0" smtClean="0"/>
              <a:t>Un événement provoque une réaction du système</a:t>
            </a:r>
          </a:p>
          <a:p>
            <a:r>
              <a:rPr lang="fr-FR" dirty="0" smtClean="0"/>
              <a:t>Les systèmes « orientés métier » sont le plus souvent pilotés par les données</a:t>
            </a:r>
          </a:p>
          <a:p>
            <a:r>
              <a:rPr lang="fr-FR" dirty="0" smtClean="0"/>
              <a:t>Les systèmes « temps réel » sont le plus souvent pilotés par les événements</a:t>
            </a:r>
            <a:endParaRPr lang="fr-FR" dirty="0"/>
          </a:p>
        </p:txBody>
      </p:sp>
    </p:spTree>
    <p:extLst>
      <p:ext uri="{BB962C8B-B14F-4D97-AF65-F5344CB8AC3E}">
        <p14:creationId xmlns:p14="http://schemas.microsoft.com/office/powerpoint/2010/main" val="456484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 « Data </a:t>
            </a:r>
            <a:r>
              <a:rPr lang="fr-FR" dirty="0" err="1" smtClean="0"/>
              <a:t>driven</a:t>
            </a:r>
            <a:r>
              <a:rPr lang="fr-FR" dirty="0" smtClean="0"/>
              <a:t> »</a:t>
            </a:r>
            <a:endParaRPr lang="fr-FR" dirty="0"/>
          </a:p>
        </p:txBody>
      </p:sp>
      <p:sp>
        <p:nvSpPr>
          <p:cNvPr id="3" name="Espace réservé du contenu 2"/>
          <p:cNvSpPr>
            <a:spLocks noGrp="1"/>
          </p:cNvSpPr>
          <p:nvPr>
            <p:ph idx="1"/>
          </p:nvPr>
        </p:nvSpPr>
        <p:spPr/>
        <p:txBody>
          <a:bodyPr>
            <a:normAutofit fontScale="92500"/>
          </a:bodyPr>
          <a:lstStyle/>
          <a:p>
            <a:r>
              <a:rPr lang="fr-FR" dirty="0" smtClean="0"/>
              <a:t>Les modèles pilotés par les données montrent la suite d’actions impliquées dans le traitement d’une donnée d’entrée afin de générer une sortie</a:t>
            </a:r>
          </a:p>
          <a:p>
            <a:r>
              <a:rPr lang="fr-FR" dirty="0" smtClean="0"/>
              <a:t>Ils sont particulièrement utiles durant la phase de spécifications car ils montrent un processus de bout en bout</a:t>
            </a:r>
          </a:p>
          <a:p>
            <a:r>
              <a:rPr lang="fr-FR" dirty="0" smtClean="0"/>
              <a:t>Ces modèles ont été parmi les premiers modèles graphiques :</a:t>
            </a:r>
          </a:p>
          <a:p>
            <a:pPr lvl="1"/>
            <a:r>
              <a:rPr lang="fr-FR" dirty="0" err="1" smtClean="0"/>
              <a:t>Structured</a:t>
            </a:r>
            <a:r>
              <a:rPr lang="fr-FR" dirty="0" smtClean="0"/>
              <a:t> </a:t>
            </a:r>
            <a:r>
              <a:rPr lang="fr-FR" dirty="0" err="1" smtClean="0"/>
              <a:t>Analysis</a:t>
            </a:r>
            <a:r>
              <a:rPr lang="fr-FR" dirty="0" smtClean="0"/>
              <a:t>  (</a:t>
            </a:r>
            <a:r>
              <a:rPr lang="fr-FR" dirty="0"/>
              <a:t>D</a:t>
            </a:r>
            <a:r>
              <a:rPr lang="fr-FR" dirty="0" smtClean="0"/>
              <a:t>e </a:t>
            </a:r>
            <a:r>
              <a:rPr lang="fr-FR" dirty="0"/>
              <a:t>M</a:t>
            </a:r>
            <a:r>
              <a:rPr lang="fr-FR" dirty="0" smtClean="0"/>
              <a:t>arco 1978)</a:t>
            </a:r>
          </a:p>
          <a:p>
            <a:pPr lvl="1"/>
            <a:r>
              <a:rPr lang="fr-FR" dirty="0" smtClean="0"/>
              <a:t>Data-Flow </a:t>
            </a:r>
            <a:r>
              <a:rPr lang="fr-FR" dirty="0" err="1" smtClean="0"/>
              <a:t>Diagrams</a:t>
            </a:r>
            <a:r>
              <a:rPr lang="fr-FR" dirty="0" smtClean="0"/>
              <a:t> (DFD) pas supportés en UML</a:t>
            </a:r>
          </a:p>
          <a:p>
            <a:r>
              <a:rPr lang="fr-FR" dirty="0" smtClean="0"/>
              <a:t>UML 2.0 a proposé les diagrammes d’activité, mais on peut utiliser aussi les diagrammes de séquence</a:t>
            </a:r>
          </a:p>
          <a:p>
            <a:pPr lvl="1"/>
            <a:r>
              <a:rPr lang="fr-FR" dirty="0" smtClean="0"/>
              <a:t>Les modèles de séquence s’intéressent aux objets</a:t>
            </a:r>
          </a:p>
          <a:p>
            <a:pPr lvl="1"/>
            <a:r>
              <a:rPr lang="fr-FR" dirty="0" smtClean="0"/>
              <a:t>Les DFD s’intéressent aux fonctions </a:t>
            </a:r>
            <a:endParaRPr lang="fr-FR" dirty="0"/>
          </a:p>
        </p:txBody>
      </p:sp>
    </p:spTree>
    <p:extLst>
      <p:ext uri="{BB962C8B-B14F-4D97-AF65-F5344CB8AC3E}">
        <p14:creationId xmlns:p14="http://schemas.microsoft.com/office/powerpoint/2010/main" val="3522670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Analyse structurée : SADT </a:t>
            </a:r>
            <a:endParaRPr lang="fr-FR" dirty="0"/>
          </a:p>
        </p:txBody>
      </p:sp>
      <p:pic>
        <p:nvPicPr>
          <p:cNvPr id="3074" name="Picture 2" descr="C:\Users\Joel\Documents\Dropbox\DOMAINES\GENIE LOGICIEL\DOCUMENTATION\1 Software Requirements\SADTExemp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2931" y="1600200"/>
            <a:ext cx="625813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04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70341" y="404664"/>
            <a:ext cx="3392356" cy="1143000"/>
          </a:xfrm>
        </p:spPr>
        <p:txBody>
          <a:bodyPr>
            <a:normAutofit fontScale="90000"/>
          </a:bodyPr>
          <a:lstStyle/>
          <a:p>
            <a:r>
              <a:rPr lang="fr-FR" dirty="0"/>
              <a:t>Les Data-Flow </a:t>
            </a:r>
            <a:r>
              <a:rPr lang="fr-FR" dirty="0" err="1"/>
              <a:t>Diagrams</a:t>
            </a:r>
            <a:endParaRPr lang="fr-FR" dirty="0"/>
          </a:p>
        </p:txBody>
      </p:sp>
      <p:pic>
        <p:nvPicPr>
          <p:cNvPr id="4" name="Espace réservé du contenu 3" descr="Recherche embauche personnel.jpg"/>
          <p:cNvPicPr>
            <a:picLocks noGrp="1" noChangeAspect="1"/>
          </p:cNvPicPr>
          <p:nvPr>
            <p:ph sz="quarter" idx="1"/>
          </p:nvPr>
        </p:nvPicPr>
        <p:blipFill rotWithShape="1">
          <a:blip r:embed="rId2"/>
          <a:srcRect l="1415" r="1692" b="1124"/>
          <a:stretch/>
        </p:blipFill>
        <p:spPr>
          <a:xfrm>
            <a:off x="-1" y="11868"/>
            <a:ext cx="5328357" cy="6846132"/>
          </a:xfrm>
        </p:spPr>
      </p:pic>
      <p:sp>
        <p:nvSpPr>
          <p:cNvPr id="5" name="ZoneTexte 4"/>
          <p:cNvSpPr txBox="1"/>
          <p:nvPr/>
        </p:nvSpPr>
        <p:spPr>
          <a:xfrm>
            <a:off x="5580112" y="2071678"/>
            <a:ext cx="3456384" cy="1477328"/>
          </a:xfrm>
          <a:prstGeom prst="rect">
            <a:avLst/>
          </a:prstGeom>
          <a:noFill/>
        </p:spPr>
        <p:txBody>
          <a:bodyPr wrap="square" rtlCol="0">
            <a:spAutoFit/>
          </a:bodyPr>
          <a:lstStyle/>
          <a:p>
            <a:r>
              <a:rPr lang="fr-FR" dirty="0" smtClean="0">
                <a:solidFill>
                  <a:srgbClr val="FF0000"/>
                </a:solidFill>
              </a:rPr>
              <a:t>Légende </a:t>
            </a:r>
          </a:p>
          <a:p>
            <a:r>
              <a:rPr lang="fr-FR" dirty="0" smtClean="0"/>
              <a:t>Flèche : Flux</a:t>
            </a:r>
          </a:p>
          <a:p>
            <a:r>
              <a:rPr lang="fr-FR" dirty="0" smtClean="0"/>
              <a:t>Cercle : opération </a:t>
            </a:r>
          </a:p>
          <a:p>
            <a:r>
              <a:rPr lang="fr-FR" dirty="0"/>
              <a:t>D</a:t>
            </a:r>
            <a:r>
              <a:rPr lang="fr-FR" dirty="0" smtClean="0"/>
              <a:t>eux barres horizontales : Data</a:t>
            </a:r>
          </a:p>
          <a:p>
            <a:r>
              <a:rPr lang="fr-FR" dirty="0" smtClean="0"/>
              <a:t>Rectangle : Acteur </a:t>
            </a:r>
            <a:endParaRPr lang="fr-FR" dirty="0"/>
          </a:p>
        </p:txBody>
      </p:sp>
    </p:spTree>
    <p:extLst>
      <p:ext uri="{BB962C8B-B14F-4D97-AF65-F5344CB8AC3E}">
        <p14:creationId xmlns:p14="http://schemas.microsoft.com/office/powerpoint/2010/main" val="828085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faits</a:t>
            </a:r>
            <a:endParaRPr lang="fr-FR" dirty="0"/>
          </a:p>
        </p:txBody>
      </p:sp>
      <p:sp>
        <p:nvSpPr>
          <p:cNvPr id="3" name="Espace réservé du contenu 2"/>
          <p:cNvSpPr>
            <a:spLocks noGrp="1"/>
          </p:cNvSpPr>
          <p:nvPr>
            <p:ph idx="1"/>
          </p:nvPr>
        </p:nvSpPr>
        <p:spPr>
          <a:xfrm>
            <a:off x="683568" y="1628800"/>
            <a:ext cx="7776864" cy="5141168"/>
          </a:xfrm>
        </p:spPr>
        <p:txBody>
          <a:bodyPr>
            <a:normAutofit/>
          </a:bodyPr>
          <a:lstStyle/>
          <a:p>
            <a:r>
              <a:rPr lang="fr-FR" dirty="0" smtClean="0"/>
              <a:t>La conception et la construction du système décrit par les spécifications comprend trois types d’activités :</a:t>
            </a:r>
          </a:p>
          <a:p>
            <a:pPr lvl="1"/>
            <a:r>
              <a:rPr lang="fr-FR" dirty="0" smtClean="0"/>
              <a:t>La modélisation du système </a:t>
            </a:r>
          </a:p>
          <a:p>
            <a:pPr lvl="1"/>
            <a:r>
              <a:rPr lang="fr-FR" dirty="0" smtClean="0"/>
              <a:t>La conception de l’architecture</a:t>
            </a:r>
          </a:p>
          <a:p>
            <a:pPr lvl="1"/>
            <a:r>
              <a:rPr lang="fr-FR" dirty="0" smtClean="0"/>
              <a:t>La conception (détaillée) et l’implémentation</a:t>
            </a:r>
          </a:p>
          <a:p>
            <a:r>
              <a:rPr lang="fr-FR" dirty="0" smtClean="0"/>
              <a:t>D’où le contenu…</a:t>
            </a:r>
          </a:p>
        </p:txBody>
      </p:sp>
      <p:sp>
        <p:nvSpPr>
          <p:cNvPr id="4" name="Espace réservé du numéro de diapositive 3"/>
          <p:cNvSpPr>
            <a:spLocks noGrp="1"/>
          </p:cNvSpPr>
          <p:nvPr>
            <p:ph type="sldNum" sz="quarter" idx="12"/>
          </p:nvPr>
        </p:nvSpPr>
        <p:spPr/>
        <p:txBody>
          <a:bodyPr/>
          <a:lstStyle/>
          <a:p>
            <a:fld id="{3F44D9A1-E25C-4FA7-AE0C-504B7B31395D}" type="slidenum">
              <a:rPr lang="fr-FR" smtClean="0"/>
              <a:t>4</a:t>
            </a:fld>
            <a:endParaRPr lang="fr-FR"/>
          </a:p>
        </p:txBody>
      </p:sp>
    </p:spTree>
    <p:extLst>
      <p:ext uri="{BB962C8B-B14F-4D97-AF65-F5344CB8AC3E}">
        <p14:creationId xmlns:p14="http://schemas.microsoft.com/office/powerpoint/2010/main" val="1574119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UML 2.0 Diagrammes </a:t>
            </a:r>
            <a:r>
              <a:rPr lang="fr-FR" dirty="0" smtClean="0"/>
              <a:t>d’activité</a:t>
            </a:r>
            <a:endParaRPr lang="fr-FR" dirty="0"/>
          </a:p>
        </p:txBody>
      </p:sp>
      <p:pic>
        <p:nvPicPr>
          <p:cNvPr id="7" name="Espace réservé du contenu 6"/>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09600" y="1795150"/>
            <a:ext cx="3886200" cy="4159876"/>
          </a:xfrm>
        </p:spPr>
      </p:pic>
      <p:sp>
        <p:nvSpPr>
          <p:cNvPr id="8" name="Espace réservé du contenu 7"/>
          <p:cNvSpPr>
            <a:spLocks noGrp="1"/>
          </p:cNvSpPr>
          <p:nvPr>
            <p:ph sz="quarter" idx="2"/>
          </p:nvPr>
        </p:nvSpPr>
        <p:spPr/>
        <p:txBody>
          <a:bodyPr>
            <a:normAutofit lnSpcReduction="10000"/>
          </a:bodyPr>
          <a:lstStyle/>
          <a:p>
            <a:r>
              <a:rPr lang="fr-FR" dirty="0"/>
              <a:t>Concepts de </a:t>
            </a:r>
            <a:r>
              <a:rPr lang="fr-FR" dirty="0" smtClean="0"/>
              <a:t>base : </a:t>
            </a:r>
            <a:endParaRPr lang="fr-FR" dirty="0"/>
          </a:p>
          <a:p>
            <a:pPr lvl="1"/>
            <a:r>
              <a:rPr lang="fr-FR" dirty="0" smtClean="0"/>
              <a:t>Une activité est une suite d’actions</a:t>
            </a:r>
          </a:p>
          <a:p>
            <a:pPr lvl="1"/>
            <a:r>
              <a:rPr lang="fr-FR" dirty="0" smtClean="0"/>
              <a:t>Dès qu’une action est achevée, une transition automatique est déclenchée vers l’action suivante :</a:t>
            </a:r>
          </a:p>
          <a:p>
            <a:pPr lvl="2"/>
            <a:r>
              <a:rPr lang="fr-FR" dirty="0" smtClean="0"/>
              <a:t>Il n’y a pas d’événement associé à la transition</a:t>
            </a:r>
          </a:p>
          <a:p>
            <a:pPr lvl="2"/>
            <a:r>
              <a:rPr lang="fr-FR" dirty="0" smtClean="0"/>
              <a:t>L’enchaînement des actions constitue le flot de contrôle</a:t>
            </a:r>
            <a:endParaRPr lang="fr-FR" dirty="0"/>
          </a:p>
        </p:txBody>
      </p:sp>
    </p:spTree>
    <p:extLst>
      <p:ext uri="{BB962C8B-B14F-4D97-AF65-F5344CB8AC3E}">
        <p14:creationId xmlns:p14="http://schemas.microsoft.com/office/powerpoint/2010/main" val="1432347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 « Event </a:t>
            </a:r>
            <a:r>
              <a:rPr lang="fr-FR" dirty="0" err="1" smtClean="0"/>
              <a:t>driven</a:t>
            </a:r>
            <a:r>
              <a:rPr lang="fr-FR" dirty="0" smtClean="0"/>
              <a:t> »</a:t>
            </a:r>
            <a:endParaRPr lang="fr-FR" dirty="0"/>
          </a:p>
        </p:txBody>
      </p:sp>
      <p:sp>
        <p:nvSpPr>
          <p:cNvPr id="3" name="Espace réservé du contenu 2"/>
          <p:cNvSpPr>
            <a:spLocks noGrp="1"/>
          </p:cNvSpPr>
          <p:nvPr>
            <p:ph idx="1"/>
          </p:nvPr>
        </p:nvSpPr>
        <p:spPr/>
        <p:txBody>
          <a:bodyPr/>
          <a:lstStyle/>
          <a:p>
            <a:r>
              <a:rPr lang="fr-FR" dirty="0" smtClean="0"/>
              <a:t>La modélisation pilotée par les événements montre comment un système </a:t>
            </a:r>
            <a:r>
              <a:rPr lang="fr-FR" dirty="0" smtClean="0"/>
              <a:t>répond </a:t>
            </a:r>
            <a:r>
              <a:rPr lang="fr-FR" dirty="0" smtClean="0"/>
              <a:t>à des événements externes et internes </a:t>
            </a:r>
          </a:p>
          <a:p>
            <a:r>
              <a:rPr lang="fr-FR" dirty="0" smtClean="0"/>
              <a:t>On se base sur l’hypothèse :</a:t>
            </a:r>
          </a:p>
          <a:p>
            <a:pPr lvl="1"/>
            <a:r>
              <a:rPr lang="fr-FR" dirty="0"/>
              <a:t>Q</a:t>
            </a:r>
            <a:r>
              <a:rPr lang="fr-FR" dirty="0" smtClean="0"/>
              <a:t>u’un système a un nombre fini d’états et </a:t>
            </a:r>
          </a:p>
          <a:p>
            <a:pPr lvl="1"/>
            <a:r>
              <a:rPr lang="fr-FR" dirty="0"/>
              <a:t>Q</a:t>
            </a:r>
            <a:r>
              <a:rPr lang="fr-FR" dirty="0" smtClean="0"/>
              <a:t>ue les événements provoquent une transition d’un état à un autre</a:t>
            </a:r>
          </a:p>
          <a:p>
            <a:r>
              <a:rPr lang="fr-FR" dirty="0" smtClean="0"/>
              <a:t>Cette modélisation vient des systèmes temps </a:t>
            </a:r>
            <a:r>
              <a:rPr lang="fr-FR" dirty="0" smtClean="0"/>
              <a:t>réel </a:t>
            </a:r>
            <a:endParaRPr lang="fr-FR" dirty="0" smtClean="0"/>
          </a:p>
          <a:p>
            <a:r>
              <a:rPr lang="fr-FR" dirty="0" smtClean="0"/>
              <a:t>UML supporte cette approche par les diagrammes d’états qui montrent les états du système et les événements qui qui causent les transitions </a:t>
            </a:r>
            <a:endParaRPr lang="fr-FR" dirty="0"/>
          </a:p>
        </p:txBody>
      </p:sp>
    </p:spTree>
    <p:extLst>
      <p:ext uri="{BB962C8B-B14F-4D97-AF65-F5344CB8AC3E}">
        <p14:creationId xmlns:p14="http://schemas.microsoft.com/office/powerpoint/2010/main" val="1341620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Diagramme d’états</a:t>
            </a:r>
            <a:endParaRPr lang="fr-FR" dirty="0"/>
          </a:p>
        </p:txBody>
      </p:sp>
      <p:pic>
        <p:nvPicPr>
          <p:cNvPr id="5" name="Espace réservé du contenu 4"/>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331640" y="1916832"/>
            <a:ext cx="6624736" cy="4541391"/>
          </a:xfrm>
        </p:spPr>
      </p:pic>
    </p:spTree>
    <p:extLst>
      <p:ext uri="{BB962C8B-B14F-4D97-AF65-F5344CB8AC3E}">
        <p14:creationId xmlns:p14="http://schemas.microsoft.com/office/powerpoint/2010/main" val="2786354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Model </a:t>
            </a:r>
            <a:r>
              <a:rPr lang="fr-FR" dirty="0" err="1" smtClean="0"/>
              <a:t>driven</a:t>
            </a:r>
            <a:r>
              <a:rPr lang="fr-FR" dirty="0" smtClean="0"/>
              <a:t> engineering»</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932544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Model </a:t>
            </a:r>
            <a:r>
              <a:rPr lang="fr-FR" dirty="0" err="1" smtClean="0"/>
              <a:t>Driven</a:t>
            </a:r>
            <a:r>
              <a:rPr lang="fr-FR" dirty="0" smtClean="0"/>
              <a:t> Engineering (MDE)</a:t>
            </a:r>
            <a:endParaRPr lang="fr-FR" dirty="0"/>
          </a:p>
        </p:txBody>
      </p:sp>
      <p:sp>
        <p:nvSpPr>
          <p:cNvPr id="5" name="Espace réservé du contenu 4"/>
          <p:cNvSpPr>
            <a:spLocks noGrp="1"/>
          </p:cNvSpPr>
          <p:nvPr>
            <p:ph idx="1"/>
          </p:nvPr>
        </p:nvSpPr>
        <p:spPr/>
        <p:txBody>
          <a:bodyPr/>
          <a:lstStyle/>
          <a:p>
            <a:r>
              <a:rPr lang="fr-FR" dirty="0" smtClean="0"/>
              <a:t>MDE est une approche du développement logiciel où les modèles, plus que les programmes, sont la principale production du processus de développement</a:t>
            </a:r>
          </a:p>
          <a:p>
            <a:r>
              <a:rPr lang="fr-FR" dirty="0" smtClean="0"/>
              <a:t>Les programmes qui s’</a:t>
            </a:r>
            <a:r>
              <a:rPr lang="fr-FR" dirty="0"/>
              <a:t>e</a:t>
            </a:r>
            <a:r>
              <a:rPr lang="fr-FR" dirty="0" smtClean="0"/>
              <a:t>xécuteront sur les plateformes matérielles seront alors générés par les modèles</a:t>
            </a:r>
          </a:p>
          <a:p>
            <a:r>
              <a:rPr lang="fr-FR" dirty="0" smtClean="0"/>
              <a:t>MDE trouve ses racines dans le MDA (Model-</a:t>
            </a:r>
            <a:r>
              <a:rPr lang="fr-FR" dirty="0" err="1"/>
              <a:t>D</a:t>
            </a:r>
            <a:r>
              <a:rPr lang="fr-FR" dirty="0" err="1" smtClean="0"/>
              <a:t>riven</a:t>
            </a:r>
            <a:r>
              <a:rPr lang="fr-FR" dirty="0" smtClean="0"/>
              <a:t> Architecture) proposé en 2001 par l’OMG (Object Management Group) </a:t>
            </a:r>
          </a:p>
          <a:p>
            <a:r>
              <a:rPr lang="fr-FR" dirty="0" smtClean="0"/>
              <a:t>Encore en cours d’élaboration…</a:t>
            </a:r>
          </a:p>
          <a:p>
            <a:pPr lvl="1"/>
            <a:endParaRPr lang="fr-FR" dirty="0"/>
          </a:p>
        </p:txBody>
      </p:sp>
    </p:spTree>
    <p:extLst>
      <p:ext uri="{BB962C8B-B14F-4D97-AF65-F5344CB8AC3E}">
        <p14:creationId xmlns:p14="http://schemas.microsoft.com/office/powerpoint/2010/main" val="3043347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MDA</a:t>
            </a:r>
            <a:endParaRPr lang="fr-FR" dirty="0"/>
          </a:p>
        </p:txBody>
      </p:sp>
      <p:pic>
        <p:nvPicPr>
          <p:cNvPr id="4" name="Picture 3" descr="5.19 MDA-Transformation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95536" y="1700808"/>
            <a:ext cx="8006244" cy="3309571"/>
          </a:xfrm>
          <a:prstGeom prst="rect">
            <a:avLst/>
          </a:prstGeom>
        </p:spPr>
      </p:pic>
    </p:spTree>
    <p:extLst>
      <p:ext uri="{BB962C8B-B14F-4D97-AF65-F5344CB8AC3E}">
        <p14:creationId xmlns:p14="http://schemas.microsoft.com/office/powerpoint/2010/main" val="10739756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UML exécutable : </a:t>
            </a:r>
            <a:r>
              <a:rPr lang="fr-FR" dirty="0" err="1" smtClean="0"/>
              <a:t>xUML</a:t>
            </a:r>
            <a:endParaRPr lang="fr-FR" dirty="0"/>
          </a:p>
        </p:txBody>
      </p:sp>
      <p:pic>
        <p:nvPicPr>
          <p:cNvPr id="7" name="Espace réservé du contenu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736" y="1673225"/>
            <a:ext cx="3275527" cy="4718050"/>
          </a:xfrm>
        </p:spPr>
      </p:pic>
      <p:pic>
        <p:nvPicPr>
          <p:cNvPr id="8" name="Picture 2"/>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7324" t="19536" r="18410" b="6135"/>
          <a:stretch/>
        </p:blipFill>
        <p:spPr bwMode="auto">
          <a:xfrm>
            <a:off x="4716016" y="2060848"/>
            <a:ext cx="4124674"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219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2 conception de l’architecture</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3894395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de l’architecture</a:t>
            </a:r>
            <a:endParaRPr lang="fr-FR" dirty="0"/>
          </a:p>
        </p:txBody>
      </p:sp>
      <p:sp>
        <p:nvSpPr>
          <p:cNvPr id="3" name="Espace réservé du contenu 2"/>
          <p:cNvSpPr>
            <a:spLocks noGrp="1"/>
          </p:cNvSpPr>
          <p:nvPr>
            <p:ph idx="1"/>
          </p:nvPr>
        </p:nvSpPr>
        <p:spPr/>
        <p:txBody>
          <a:bodyPr/>
          <a:lstStyle/>
          <a:p>
            <a:r>
              <a:rPr lang="fr-FR" dirty="0" smtClean="0"/>
              <a:t>Il s’agit ici de comprendre comment un système doit être organisé et de concevoir la structure générale du système</a:t>
            </a:r>
          </a:p>
          <a:p>
            <a:r>
              <a:rPr lang="fr-FR" dirty="0" smtClean="0"/>
              <a:t>C’est la première étape du processus de conception</a:t>
            </a:r>
          </a:p>
          <a:p>
            <a:r>
              <a:rPr lang="fr-FR" dirty="0" smtClean="0"/>
              <a:t>C’est le lien critique entre la conception et les spécifications car il </a:t>
            </a:r>
            <a:r>
              <a:rPr lang="fr-FR" dirty="0"/>
              <a:t>identifie </a:t>
            </a:r>
            <a:r>
              <a:rPr lang="fr-FR" dirty="0" smtClean="0"/>
              <a:t>:</a:t>
            </a:r>
          </a:p>
          <a:p>
            <a:pPr lvl="1"/>
            <a:r>
              <a:rPr lang="fr-FR" dirty="0"/>
              <a:t>L</a:t>
            </a:r>
            <a:r>
              <a:rPr lang="fr-FR" dirty="0" smtClean="0"/>
              <a:t>es composants structurels du système</a:t>
            </a:r>
          </a:p>
          <a:p>
            <a:pPr lvl="1"/>
            <a:r>
              <a:rPr lang="fr-FR" dirty="0" smtClean="0"/>
              <a:t>Les relations qui existent entre eux</a:t>
            </a:r>
          </a:p>
          <a:p>
            <a:r>
              <a:rPr lang="fr-FR" dirty="0" smtClean="0"/>
              <a:t>Le résultat de cette conception est le modèle architectural qui décrit comment le système est organisé </a:t>
            </a:r>
          </a:p>
          <a:p>
            <a:r>
              <a:rPr lang="fr-FR" dirty="0" smtClean="0"/>
              <a:t>A savoir, comme un ensemble de composants qui communiquent</a:t>
            </a:r>
            <a:endParaRPr lang="fr-FR" dirty="0"/>
          </a:p>
        </p:txBody>
      </p:sp>
    </p:spTree>
    <p:extLst>
      <p:ext uri="{BB962C8B-B14F-4D97-AF65-F5344CB8AC3E}">
        <p14:creationId xmlns:p14="http://schemas.microsoft.com/office/powerpoint/2010/main" val="1647542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pratique… </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…Il existe un recouvrement entre les spécifications et la conception de l’architecture. En théorie, une spécification idéale ne devrait contenir aucune information de conception</a:t>
            </a:r>
          </a:p>
          <a:p>
            <a:r>
              <a:rPr lang="fr-FR" dirty="0" smtClean="0"/>
              <a:t>C’est irréaliste sauf pour les très petits systèmes</a:t>
            </a:r>
          </a:p>
          <a:p>
            <a:pPr lvl="1"/>
            <a:r>
              <a:rPr lang="fr-FR" dirty="0" smtClean="0"/>
              <a:t>La décomposition architecturale est souvent nécessaire pour structurer et organiser les spécifications</a:t>
            </a:r>
          </a:p>
          <a:p>
            <a:r>
              <a:rPr lang="fr-FR" dirty="0" smtClean="0"/>
              <a:t>On peut concevoir l’architecture à deux niveaux :</a:t>
            </a:r>
          </a:p>
          <a:p>
            <a:pPr lvl="1"/>
            <a:r>
              <a:rPr lang="fr-FR" dirty="0" smtClean="0"/>
              <a:t>L’architecture « in the </a:t>
            </a:r>
            <a:r>
              <a:rPr lang="fr-FR" dirty="0" err="1" smtClean="0"/>
              <a:t>small</a:t>
            </a:r>
            <a:r>
              <a:rPr lang="fr-FR" dirty="0" smtClean="0"/>
              <a:t> » qui s’occupe de l’architecture des programmes et de leur décomposition en composants. Celle dont on s’occupe ici</a:t>
            </a:r>
          </a:p>
          <a:p>
            <a:pPr lvl="1"/>
            <a:r>
              <a:rPr lang="fr-FR" dirty="0" smtClean="0"/>
              <a:t>L’architecture « in the large » qui s’occupe de l’architecture de systèmes complexes d’entreprise qui comprennent d’autres systèmes, programmes et composants. Ces systèmes étant souvent distribués</a:t>
            </a:r>
            <a:endParaRPr lang="fr-FR" dirty="0"/>
          </a:p>
        </p:txBody>
      </p:sp>
    </p:spTree>
    <p:extLst>
      <p:ext uri="{BB962C8B-B14F-4D97-AF65-F5344CB8AC3E}">
        <p14:creationId xmlns:p14="http://schemas.microsoft.com/office/powerpoint/2010/main" val="277104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contenu</a:t>
            </a:r>
            <a:endParaRPr lang="fr-FR" dirty="0"/>
          </a:p>
        </p:txBody>
      </p:sp>
      <p:sp>
        <p:nvSpPr>
          <p:cNvPr id="3" name="Espace réservé du contenu 2"/>
          <p:cNvSpPr>
            <a:spLocks noGrp="1"/>
          </p:cNvSpPr>
          <p:nvPr>
            <p:ph idx="1"/>
          </p:nvPr>
        </p:nvSpPr>
        <p:spPr>
          <a:xfrm>
            <a:off x="971600" y="1916832"/>
            <a:ext cx="6624736" cy="2383904"/>
          </a:xfrm>
        </p:spPr>
        <p:txBody>
          <a:bodyPr/>
          <a:lstStyle/>
          <a:p>
            <a:pPr marL="457200" indent="-457200">
              <a:buFont typeface="+mj-lt"/>
              <a:buAutoNum type="arabicPeriod"/>
            </a:pPr>
            <a:r>
              <a:rPr lang="fr-FR" dirty="0" smtClean="0"/>
              <a:t>Modélisation du système</a:t>
            </a:r>
          </a:p>
          <a:p>
            <a:pPr marL="457200" indent="-457200">
              <a:buFont typeface="+mj-lt"/>
              <a:buAutoNum type="arabicPeriod"/>
            </a:pPr>
            <a:r>
              <a:rPr lang="fr-FR" dirty="0" smtClean="0"/>
              <a:t>Conception de l’architecture</a:t>
            </a:r>
          </a:p>
          <a:p>
            <a:pPr marL="457200" indent="-457200">
              <a:buFont typeface="+mj-lt"/>
              <a:buAutoNum type="arabicPeriod"/>
            </a:pPr>
            <a:r>
              <a:rPr lang="fr-FR" dirty="0" smtClean="0"/>
              <a:t>Conception et implémentation</a:t>
            </a:r>
          </a:p>
          <a:p>
            <a:pPr marL="457200" indent="-457200">
              <a:buFont typeface="+mj-lt"/>
              <a:buAutoNum type="arabicPeriod"/>
            </a:pPr>
            <a:r>
              <a:rPr lang="fr-FR" dirty="0" smtClean="0"/>
              <a:t>Conclusion</a:t>
            </a:r>
          </a:p>
          <a:p>
            <a:pPr marL="457200" indent="-457200">
              <a:buFont typeface="+mj-lt"/>
              <a:buAutoNum type="arabicPeriod"/>
            </a:pPr>
            <a:endParaRPr lang="fr-FR" dirty="0" smtClean="0"/>
          </a:p>
          <a:p>
            <a:pPr marL="457200" indent="-457200">
              <a:buFont typeface="+mj-lt"/>
              <a:buAutoNum type="arabicPeriod"/>
            </a:pPr>
            <a:endParaRPr lang="fr-FR" dirty="0"/>
          </a:p>
        </p:txBody>
      </p:sp>
    </p:spTree>
    <p:extLst>
      <p:ext uri="{BB962C8B-B14F-4D97-AF65-F5344CB8AC3E}">
        <p14:creationId xmlns:p14="http://schemas.microsoft.com/office/powerpoint/2010/main" val="7329253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Importance de l’architecture </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L’architecture du logiciel est importante car elle affecte la performance, la robustesse, la </a:t>
            </a:r>
            <a:r>
              <a:rPr lang="fr-FR" dirty="0" err="1" smtClean="0"/>
              <a:t>distributabilité</a:t>
            </a:r>
            <a:r>
              <a:rPr lang="fr-FR" dirty="0" smtClean="0"/>
              <a:t> et la maintenabilité d’un système :</a:t>
            </a:r>
          </a:p>
          <a:p>
            <a:pPr lvl="1"/>
            <a:r>
              <a:rPr lang="fr-FR" dirty="0" smtClean="0"/>
              <a:t>Les composants implémentent les exigences fonctionnelles</a:t>
            </a:r>
          </a:p>
          <a:p>
            <a:pPr lvl="1"/>
            <a:r>
              <a:rPr lang="fr-FR" dirty="0" smtClean="0"/>
              <a:t>Les non-fonctionnalités dépendent de l’architecture du système </a:t>
            </a:r>
          </a:p>
          <a:p>
            <a:r>
              <a:rPr lang="fr-FR" dirty="0" smtClean="0"/>
              <a:t>On trouve trois avantages à expliciter et à documenter l’architecture d’un système :</a:t>
            </a:r>
          </a:p>
          <a:p>
            <a:pPr lvl="1"/>
            <a:r>
              <a:rPr lang="fr-FR" dirty="0" smtClean="0"/>
              <a:t>La communication avec les parties prenantes</a:t>
            </a:r>
          </a:p>
          <a:p>
            <a:pPr lvl="1"/>
            <a:r>
              <a:rPr lang="fr-FR" dirty="0" smtClean="0"/>
              <a:t>L’analyse du système </a:t>
            </a:r>
          </a:p>
          <a:p>
            <a:pPr lvl="1"/>
            <a:r>
              <a:rPr lang="fr-FR" dirty="0" smtClean="0"/>
              <a:t>La réutilisation à grande échelle</a:t>
            </a:r>
          </a:p>
          <a:p>
            <a:r>
              <a:rPr lang="fr-FR" dirty="0" smtClean="0"/>
              <a:t>D’autres avantages :</a:t>
            </a:r>
          </a:p>
          <a:p>
            <a:pPr lvl="1"/>
            <a:r>
              <a:rPr lang="fr-FR" dirty="0" smtClean="0"/>
              <a:t>Un plan pour la négociation des spécifications</a:t>
            </a:r>
          </a:p>
          <a:p>
            <a:pPr lvl="1"/>
            <a:r>
              <a:rPr lang="fr-FR" dirty="0" smtClean="0"/>
              <a:t>Un moyen de structurer les discussions</a:t>
            </a:r>
          </a:p>
          <a:p>
            <a:pPr lvl="1"/>
            <a:r>
              <a:rPr lang="fr-FR" dirty="0" smtClean="0"/>
              <a:t>Un outil de gestion de la complexité</a:t>
            </a:r>
            <a:endParaRPr lang="fr-FR" dirty="0"/>
          </a:p>
        </p:txBody>
      </p:sp>
    </p:spTree>
    <p:extLst>
      <p:ext uri="{BB962C8B-B14F-4D97-AF65-F5344CB8AC3E}">
        <p14:creationId xmlns:p14="http://schemas.microsoft.com/office/powerpoint/2010/main" val="2198570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a:t>
            </a:r>
            <a:endParaRPr lang="fr-FR" dirty="0"/>
          </a:p>
        </p:txBody>
      </p:sp>
      <p:sp>
        <p:nvSpPr>
          <p:cNvPr id="3" name="Espace réservé du contenu 2"/>
          <p:cNvSpPr>
            <a:spLocks noGrp="1"/>
          </p:cNvSpPr>
          <p:nvPr>
            <p:ph idx="1"/>
          </p:nvPr>
        </p:nvSpPr>
        <p:spPr>
          <a:xfrm>
            <a:off x="457200" y="1600200"/>
            <a:ext cx="8507288" cy="4876800"/>
          </a:xfrm>
        </p:spPr>
        <p:txBody>
          <a:bodyPr>
            <a:normAutofit fontScale="92500"/>
          </a:bodyPr>
          <a:lstStyle/>
          <a:p>
            <a:r>
              <a:rPr lang="fr-FR" dirty="0" smtClean="0"/>
              <a:t>Souvent l’architecture est modélisée par des </a:t>
            </a:r>
            <a:r>
              <a:rPr lang="fr-FR" dirty="0" err="1" smtClean="0"/>
              <a:t>bloc-diagrammes</a:t>
            </a:r>
            <a:r>
              <a:rPr lang="fr-FR" dirty="0" smtClean="0"/>
              <a:t> :</a:t>
            </a:r>
          </a:p>
          <a:p>
            <a:pPr lvl="1"/>
            <a:r>
              <a:rPr lang="fr-FR" dirty="0" smtClean="0"/>
              <a:t>Une boîte </a:t>
            </a:r>
            <a:r>
              <a:rPr lang="fr-FR" dirty="0" smtClean="0"/>
              <a:t>par composant</a:t>
            </a:r>
          </a:p>
          <a:p>
            <a:pPr lvl="1"/>
            <a:r>
              <a:rPr lang="fr-FR" dirty="0" smtClean="0"/>
              <a:t>Une </a:t>
            </a:r>
            <a:r>
              <a:rPr lang="fr-FR" dirty="0" smtClean="0"/>
              <a:t>boîte </a:t>
            </a:r>
            <a:r>
              <a:rPr lang="fr-FR" dirty="0" smtClean="0"/>
              <a:t>dans une </a:t>
            </a:r>
            <a:r>
              <a:rPr lang="fr-FR" dirty="0" smtClean="0"/>
              <a:t>boîte </a:t>
            </a:r>
            <a:r>
              <a:rPr lang="fr-FR" dirty="0" smtClean="0"/>
              <a:t>indiquant que le composant a été décomposé en sous-composants</a:t>
            </a:r>
          </a:p>
          <a:p>
            <a:pPr lvl="1"/>
            <a:r>
              <a:rPr lang="fr-FR" dirty="0" smtClean="0"/>
              <a:t>Des flèches entre </a:t>
            </a:r>
            <a:r>
              <a:rPr lang="fr-FR" dirty="0" smtClean="0"/>
              <a:t>boîtes </a:t>
            </a:r>
            <a:r>
              <a:rPr lang="fr-FR" dirty="0" smtClean="0"/>
              <a:t>voulant dire que des données ou des signaux sont passés de composants à composants</a:t>
            </a:r>
          </a:p>
          <a:p>
            <a:r>
              <a:rPr lang="fr-FR" dirty="0" smtClean="0"/>
              <a:t>Certains critiquent cette façon de faire, considérant que l’on ne montre :</a:t>
            </a:r>
          </a:p>
          <a:p>
            <a:pPr lvl="1"/>
            <a:r>
              <a:rPr lang="fr-FR" dirty="0" smtClean="0"/>
              <a:t>Ni le type de </a:t>
            </a:r>
            <a:r>
              <a:rPr lang="fr-FR" dirty="0" smtClean="0"/>
              <a:t>relations </a:t>
            </a:r>
            <a:r>
              <a:rPr lang="fr-FR" dirty="0" smtClean="0"/>
              <a:t>entre les composants</a:t>
            </a:r>
          </a:p>
          <a:p>
            <a:pPr lvl="1"/>
            <a:r>
              <a:rPr lang="fr-FR" dirty="0" smtClean="0"/>
              <a:t>Ni les propriétés des composants visibles de l’extérieur </a:t>
            </a:r>
          </a:p>
          <a:p>
            <a:r>
              <a:rPr lang="fr-FR" dirty="0" smtClean="0"/>
              <a:t>Cette contradiction est due à l’utilisation du modèle architectural :</a:t>
            </a:r>
          </a:p>
          <a:p>
            <a:pPr lvl="1"/>
            <a:r>
              <a:rPr lang="fr-FR" dirty="0"/>
              <a:t>C</a:t>
            </a:r>
            <a:r>
              <a:rPr lang="fr-FR" dirty="0" smtClean="0"/>
              <a:t>omme un facilitateur de la discussion sur la conception</a:t>
            </a:r>
          </a:p>
          <a:p>
            <a:pPr lvl="1"/>
            <a:r>
              <a:rPr lang="fr-FR" dirty="0" smtClean="0"/>
              <a:t>Comme une façon de documenter une architecture, une fois </a:t>
            </a:r>
            <a:r>
              <a:rPr lang="fr-FR" dirty="0" smtClean="0"/>
              <a:t>conçue</a:t>
            </a:r>
            <a:endParaRPr lang="fr-FR" dirty="0"/>
          </a:p>
        </p:txBody>
      </p:sp>
    </p:spTree>
    <p:extLst>
      <p:ext uri="{BB962C8B-B14F-4D97-AF65-F5344CB8AC3E}">
        <p14:creationId xmlns:p14="http://schemas.microsoft.com/office/powerpoint/2010/main" val="13141041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Décisions architecturales</a:t>
            </a:r>
            <a:endParaRPr lang="fr-FR" dirty="0"/>
          </a:p>
        </p:txBody>
      </p:sp>
      <p:sp>
        <p:nvSpPr>
          <p:cNvPr id="5" name="Espace réservé du texte 4"/>
          <p:cNvSpPr>
            <a:spLocks noGrp="1"/>
          </p:cNvSpPr>
          <p:nvPr>
            <p:ph type="body" idx="1"/>
          </p:nvPr>
        </p:nvSpPr>
        <p:spPr/>
        <p:txBody>
          <a:bodyPr/>
          <a:lstStyle/>
          <a:p>
            <a:endParaRPr lang="fr-FR"/>
          </a:p>
        </p:txBody>
      </p:sp>
    </p:spTree>
    <p:extLst>
      <p:ext uri="{BB962C8B-B14F-4D97-AF65-F5344CB8AC3E}">
        <p14:creationId xmlns:p14="http://schemas.microsoft.com/office/powerpoint/2010/main" val="2668910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Décisions structurantes </a:t>
            </a:r>
            <a:endParaRPr lang="fr-FR" dirty="0"/>
          </a:p>
        </p:txBody>
      </p:sp>
      <p:sp>
        <p:nvSpPr>
          <p:cNvPr id="5" name="Espace réservé du contenu 4"/>
          <p:cNvSpPr>
            <a:spLocks noGrp="1"/>
          </p:cNvSpPr>
          <p:nvPr>
            <p:ph idx="1"/>
          </p:nvPr>
        </p:nvSpPr>
        <p:spPr/>
        <p:txBody>
          <a:bodyPr/>
          <a:lstStyle/>
          <a:p>
            <a:r>
              <a:rPr lang="fr-FR" dirty="0" smtClean="0"/>
              <a:t>La conception architecturale est un processus créatif</a:t>
            </a:r>
          </a:p>
          <a:p>
            <a:r>
              <a:rPr lang="fr-FR" dirty="0" smtClean="0"/>
              <a:t>Qui dépend du type de système que l’on va développer</a:t>
            </a:r>
          </a:p>
          <a:p>
            <a:r>
              <a:rPr lang="fr-FR" dirty="0" smtClean="0"/>
              <a:t>Il s’agit plus de décisions à prendre que d’une suite d’activités</a:t>
            </a:r>
          </a:p>
          <a:p>
            <a:r>
              <a:rPr lang="fr-FR" dirty="0" smtClean="0"/>
              <a:t>Durant le </a:t>
            </a:r>
            <a:r>
              <a:rPr lang="fr-FR" dirty="0" smtClean="0"/>
              <a:t>processus, </a:t>
            </a:r>
            <a:r>
              <a:rPr lang="fr-FR" dirty="0" smtClean="0"/>
              <a:t>les architectes auront à prendre un certain nombre de décisions structurantes qui affecteront profondément le système et son processus de développement</a:t>
            </a:r>
            <a:endParaRPr lang="fr-FR" dirty="0"/>
          </a:p>
        </p:txBody>
      </p:sp>
    </p:spTree>
    <p:extLst>
      <p:ext uri="{BB962C8B-B14F-4D97-AF65-F5344CB8AC3E}">
        <p14:creationId xmlns:p14="http://schemas.microsoft.com/office/powerpoint/2010/main" val="2025393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questions fondamentales</a:t>
            </a:r>
            <a:endParaRPr lang="fr-FR" dirty="0"/>
          </a:p>
        </p:txBody>
      </p:sp>
      <p:sp>
        <p:nvSpPr>
          <p:cNvPr id="3" name="Espace réservé du contenu 2"/>
          <p:cNvSpPr>
            <a:spLocks noGrp="1"/>
          </p:cNvSpPr>
          <p:nvPr>
            <p:ph idx="1"/>
          </p:nvPr>
        </p:nvSpPr>
        <p:spPr>
          <a:xfrm>
            <a:off x="457200" y="1600200"/>
            <a:ext cx="8579296" cy="4565104"/>
          </a:xfrm>
        </p:spPr>
        <p:txBody>
          <a:bodyPr>
            <a:normAutofit fontScale="85000" lnSpcReduction="10000"/>
          </a:bodyPr>
          <a:lstStyle/>
          <a:p>
            <a:pPr marL="457200" indent="-457200">
              <a:buFont typeface="+mj-lt"/>
              <a:buAutoNum type="arabicPeriod"/>
            </a:pPr>
            <a:r>
              <a:rPr lang="fr-FR" dirty="0" smtClean="0"/>
              <a:t>Existe-t-il une architecture générique qui pourrait servir de modèle pour les système à venir ?</a:t>
            </a:r>
          </a:p>
          <a:p>
            <a:pPr marL="457200" indent="-457200">
              <a:buFont typeface="+mj-lt"/>
              <a:buAutoNum type="arabicPeriod"/>
            </a:pPr>
            <a:r>
              <a:rPr lang="fr-FR" dirty="0" smtClean="0"/>
              <a:t>Comment le système sera-t-il distribué sur un certain nombre de cœurs ou de processeurs ?</a:t>
            </a:r>
          </a:p>
          <a:p>
            <a:pPr marL="457200" indent="-457200">
              <a:buFont typeface="+mj-lt"/>
              <a:buAutoNum type="arabicPeriod"/>
            </a:pPr>
            <a:r>
              <a:rPr lang="fr-FR" dirty="0" smtClean="0"/>
              <a:t>Quels styles ou patterns architecturaux pourraient </a:t>
            </a:r>
            <a:r>
              <a:rPr lang="fr-FR" dirty="0"/>
              <a:t>ê</a:t>
            </a:r>
            <a:r>
              <a:rPr lang="fr-FR" dirty="0" smtClean="0"/>
              <a:t>tre utilisés ?</a:t>
            </a:r>
          </a:p>
          <a:p>
            <a:pPr marL="457200" indent="-457200">
              <a:buFont typeface="+mj-lt"/>
              <a:buAutoNum type="arabicPeriod"/>
            </a:pPr>
            <a:r>
              <a:rPr lang="fr-FR" dirty="0" smtClean="0"/>
              <a:t>Quelle sera l’approche fondamentale utilisée pour structurer le système ?</a:t>
            </a:r>
          </a:p>
          <a:p>
            <a:pPr marL="457200" indent="-457200">
              <a:buFont typeface="+mj-lt"/>
              <a:buAutoNum type="arabicPeriod"/>
            </a:pPr>
            <a:r>
              <a:rPr lang="fr-FR" dirty="0" smtClean="0"/>
              <a:t>Comment les composants seront décomposés en sous-composants ?</a:t>
            </a:r>
          </a:p>
          <a:p>
            <a:pPr marL="457200" indent="-457200">
              <a:buFont typeface="+mj-lt"/>
              <a:buAutoNum type="arabicPeriod"/>
            </a:pPr>
            <a:r>
              <a:rPr lang="fr-FR" dirty="0" smtClean="0"/>
              <a:t>Quelle stratégie sera utilisée pour piloter le fonctionnement des composants du système ?</a:t>
            </a:r>
          </a:p>
          <a:p>
            <a:pPr marL="457200" indent="-457200">
              <a:buFont typeface="+mj-lt"/>
              <a:buAutoNum type="arabicPeriod"/>
            </a:pPr>
            <a:r>
              <a:rPr lang="fr-FR" dirty="0" smtClean="0"/>
              <a:t>Quelle organisation architecturale est la meilleure pour satisfaire aux exigences non-fonctionnelles du système ?</a:t>
            </a:r>
          </a:p>
          <a:p>
            <a:pPr marL="457200" indent="-457200">
              <a:buFont typeface="+mj-lt"/>
              <a:buAutoNum type="arabicPeriod"/>
            </a:pPr>
            <a:r>
              <a:rPr lang="fr-FR" dirty="0" smtClean="0"/>
              <a:t>Comment la conception architecturale sera-t-elle évaluée ?</a:t>
            </a:r>
          </a:p>
          <a:p>
            <a:pPr marL="457200" indent="-457200">
              <a:buFont typeface="+mj-lt"/>
              <a:buAutoNum type="arabicPeriod"/>
            </a:pPr>
            <a:r>
              <a:rPr lang="fr-FR" dirty="0" smtClean="0"/>
              <a:t>Comment l’architecture du système devrait-être documentée ?</a:t>
            </a:r>
            <a:endParaRPr lang="fr-FR" dirty="0"/>
          </a:p>
        </p:txBody>
      </p:sp>
    </p:spTree>
    <p:extLst>
      <p:ext uri="{BB962C8B-B14F-4D97-AF65-F5344CB8AC3E}">
        <p14:creationId xmlns:p14="http://schemas.microsoft.com/office/powerpoint/2010/main" val="583857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&amp; Styles </a:t>
            </a:r>
            <a:endParaRPr lang="fr-FR" dirty="0"/>
          </a:p>
        </p:txBody>
      </p:sp>
      <p:sp>
        <p:nvSpPr>
          <p:cNvPr id="3" name="Espace réservé du contenu 2"/>
          <p:cNvSpPr>
            <a:spLocks noGrp="1"/>
          </p:cNvSpPr>
          <p:nvPr>
            <p:ph idx="1"/>
          </p:nvPr>
        </p:nvSpPr>
        <p:spPr/>
        <p:txBody>
          <a:bodyPr/>
          <a:lstStyle/>
          <a:p>
            <a:r>
              <a:rPr lang="fr-FR" dirty="0" smtClean="0"/>
              <a:t>L’architecture d’un système logiciel peut se baser sur un pattern architectural ou style particulier </a:t>
            </a:r>
          </a:p>
          <a:p>
            <a:r>
              <a:rPr lang="fr-FR" dirty="0" smtClean="0"/>
              <a:t>Un pattern architectural est une description de l’organisation d’un système comme :</a:t>
            </a:r>
          </a:p>
          <a:p>
            <a:pPr lvl="1"/>
            <a:r>
              <a:rPr lang="fr-FR" dirty="0" smtClean="0"/>
              <a:t>Une organisation client-serveur</a:t>
            </a:r>
          </a:p>
          <a:p>
            <a:pPr lvl="1"/>
            <a:r>
              <a:rPr lang="fr-FR" dirty="0" smtClean="0"/>
              <a:t>Une architecture en niveaux</a:t>
            </a:r>
          </a:p>
          <a:p>
            <a:r>
              <a:rPr lang="fr-FR" dirty="0" smtClean="0"/>
              <a:t>Ils capturent l’essence d’une architecture qui a fait ses preuves dans plusieurs systèmes </a:t>
            </a:r>
          </a:p>
          <a:p>
            <a:r>
              <a:rPr lang="fr-FR" dirty="0" smtClean="0"/>
              <a:t>La notion couvre les points 4 à 6 de la liste précédente :</a:t>
            </a:r>
          </a:p>
          <a:p>
            <a:pPr lvl="1"/>
            <a:r>
              <a:rPr lang="fr-FR" dirty="0" smtClean="0"/>
              <a:t>Choix de la structure</a:t>
            </a:r>
          </a:p>
          <a:p>
            <a:pPr lvl="1"/>
            <a:r>
              <a:rPr lang="fr-FR" dirty="0" smtClean="0"/>
              <a:t>Choix de la stratégie de décomposition</a:t>
            </a:r>
          </a:p>
          <a:p>
            <a:pPr lvl="1"/>
            <a:r>
              <a:rPr lang="fr-FR" dirty="0" smtClean="0"/>
              <a:t>Choix du modèle général de pilotage des parties du système</a:t>
            </a:r>
            <a:endParaRPr lang="fr-FR" dirty="0"/>
          </a:p>
        </p:txBody>
      </p:sp>
    </p:spTree>
    <p:extLst>
      <p:ext uri="{BB962C8B-B14F-4D97-AF65-F5344CB8AC3E}">
        <p14:creationId xmlns:p14="http://schemas.microsoft.com/office/powerpoint/2010/main" val="4177085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Relations architecture </a:t>
            </a:r>
            <a:r>
              <a:rPr lang="fr-FR" dirty="0" smtClean="0"/>
              <a:t>non-fonctionnalités </a:t>
            </a:r>
            <a:endParaRPr lang="fr-FR" dirty="0"/>
          </a:p>
        </p:txBody>
      </p:sp>
      <p:sp>
        <p:nvSpPr>
          <p:cNvPr id="3" name="Espace réservé du contenu 2"/>
          <p:cNvSpPr>
            <a:spLocks noGrp="1"/>
          </p:cNvSpPr>
          <p:nvPr>
            <p:ph idx="1"/>
          </p:nvPr>
        </p:nvSpPr>
        <p:spPr/>
        <p:txBody>
          <a:bodyPr/>
          <a:lstStyle/>
          <a:p>
            <a:r>
              <a:rPr lang="fr-FR" dirty="0" smtClean="0"/>
              <a:t>A cause des relations étroites qui existent, le choix du style dépendra des exigences non-fonctionnelles :</a:t>
            </a:r>
          </a:p>
          <a:p>
            <a:pPr lvl="1"/>
            <a:r>
              <a:rPr lang="fr-FR" dirty="0" smtClean="0"/>
              <a:t>Performance : </a:t>
            </a:r>
          </a:p>
          <a:p>
            <a:pPr lvl="2"/>
            <a:r>
              <a:rPr lang="fr-FR" dirty="0"/>
              <a:t>L</a:t>
            </a:r>
            <a:r>
              <a:rPr lang="fr-FR" dirty="0" smtClean="0"/>
              <a:t>es opérations critiques seront localisées sur un petit nombre de composants déployés sur une même machine</a:t>
            </a:r>
          </a:p>
          <a:p>
            <a:pPr lvl="1"/>
            <a:r>
              <a:rPr lang="fr-FR" dirty="0" smtClean="0"/>
              <a:t>Sécurité :</a:t>
            </a:r>
          </a:p>
          <a:p>
            <a:pPr lvl="2"/>
            <a:r>
              <a:rPr lang="fr-FR" dirty="0" smtClean="0"/>
              <a:t>Recours à une architecture par niveau</a:t>
            </a:r>
          </a:p>
          <a:p>
            <a:pPr lvl="1"/>
            <a:r>
              <a:rPr lang="fr-FR" dirty="0" smtClean="0"/>
              <a:t>Sûreté </a:t>
            </a:r>
            <a:r>
              <a:rPr lang="fr-FR" dirty="0" smtClean="0"/>
              <a:t>:</a:t>
            </a:r>
          </a:p>
          <a:p>
            <a:pPr lvl="2"/>
            <a:r>
              <a:rPr lang="fr-FR" dirty="0" smtClean="0"/>
              <a:t>Les actions concernées seront regroupées dans un seul composant</a:t>
            </a:r>
          </a:p>
          <a:p>
            <a:pPr lvl="1"/>
            <a:r>
              <a:rPr lang="fr-FR" dirty="0" smtClean="0"/>
              <a:t>Disponibilité :</a:t>
            </a:r>
          </a:p>
          <a:p>
            <a:pPr lvl="2"/>
            <a:r>
              <a:rPr lang="fr-FR" dirty="0" smtClean="0"/>
              <a:t>Introduction de redondance</a:t>
            </a:r>
          </a:p>
          <a:p>
            <a:pPr lvl="1"/>
            <a:r>
              <a:rPr lang="fr-FR" dirty="0" smtClean="0"/>
              <a:t>Maintenabilité :</a:t>
            </a:r>
          </a:p>
          <a:p>
            <a:pPr lvl="2"/>
            <a:r>
              <a:rPr lang="fr-FR" dirty="0" smtClean="0"/>
              <a:t>Utilisation de composants remplaçables</a:t>
            </a:r>
            <a:endParaRPr lang="fr-FR" dirty="0"/>
          </a:p>
        </p:txBody>
      </p:sp>
    </p:spTree>
    <p:extLst>
      <p:ext uri="{BB962C8B-B14F-4D97-AF65-F5344CB8AC3E}">
        <p14:creationId xmlns:p14="http://schemas.microsoft.com/office/powerpoint/2010/main" val="41988395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Vues architecturales</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594930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Utilité des vues </a:t>
            </a:r>
            <a:endParaRPr lang="fr-FR" dirty="0"/>
          </a:p>
        </p:txBody>
      </p:sp>
      <p:sp>
        <p:nvSpPr>
          <p:cNvPr id="5" name="Espace réservé du contenu 4"/>
          <p:cNvSpPr>
            <a:spLocks noGrp="1"/>
          </p:cNvSpPr>
          <p:nvPr>
            <p:ph idx="1"/>
          </p:nvPr>
        </p:nvSpPr>
        <p:spPr/>
        <p:txBody>
          <a:bodyPr/>
          <a:lstStyle/>
          <a:p>
            <a:r>
              <a:rPr lang="fr-FR" dirty="0" smtClean="0"/>
              <a:t>Les modèles architecturaux peuvent servir à documenter une conception afin d’être </a:t>
            </a:r>
            <a:r>
              <a:rPr lang="fr-FR" dirty="0"/>
              <a:t>utilisée </a:t>
            </a:r>
            <a:r>
              <a:rPr lang="fr-FR" dirty="0" smtClean="0"/>
              <a:t> :</a:t>
            </a:r>
          </a:p>
          <a:p>
            <a:pPr lvl="1"/>
            <a:r>
              <a:rPr lang="fr-FR" dirty="0"/>
              <a:t>C</a:t>
            </a:r>
            <a:r>
              <a:rPr lang="fr-FR" dirty="0" smtClean="0"/>
              <a:t>omme base pour la conception détaillée et l’implémentation</a:t>
            </a:r>
          </a:p>
          <a:p>
            <a:pPr lvl="1"/>
            <a:r>
              <a:rPr lang="fr-FR" dirty="0" smtClean="0"/>
              <a:t>Pour l’évolution future du système </a:t>
            </a:r>
          </a:p>
          <a:p>
            <a:r>
              <a:rPr lang="fr-FR" dirty="0" smtClean="0"/>
              <a:t>Deux question se posent :</a:t>
            </a:r>
          </a:p>
          <a:p>
            <a:pPr lvl="1"/>
            <a:r>
              <a:rPr lang="fr-FR" dirty="0" smtClean="0"/>
              <a:t>Quelles vues ou perspectives sont utiles quand on conçoit et qu’on documente un système ?</a:t>
            </a:r>
          </a:p>
          <a:p>
            <a:pPr lvl="1"/>
            <a:r>
              <a:rPr lang="fr-FR" dirty="0" smtClean="0"/>
              <a:t>Quelles notations peuvent être utilisées pour décrire un modèle architectural ?</a:t>
            </a:r>
            <a:endParaRPr lang="fr-FR" dirty="0"/>
          </a:p>
        </p:txBody>
      </p:sp>
    </p:spTree>
    <p:extLst>
      <p:ext uri="{BB962C8B-B14F-4D97-AF65-F5344CB8AC3E}">
        <p14:creationId xmlns:p14="http://schemas.microsoft.com/office/powerpoint/2010/main" val="38466835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Quelles vues ?</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Il est impossible de représenter toute l’information sur l’architecture d’un système dans un seul modèle puisque chaque modèle montre une vue du système </a:t>
            </a:r>
          </a:p>
          <a:p>
            <a:r>
              <a:rPr lang="fr-FR" dirty="0" err="1" smtClean="0"/>
              <a:t>Kruchten</a:t>
            </a:r>
            <a:r>
              <a:rPr lang="fr-FR" dirty="0" smtClean="0"/>
              <a:t> (1995) a proposé le modèle 4+1qui propose 4 vues fondamentales mises en relation par les cas d’utilisation :</a:t>
            </a:r>
          </a:p>
          <a:p>
            <a:pPr lvl="1"/>
            <a:r>
              <a:rPr lang="fr-FR" dirty="0" smtClean="0"/>
              <a:t>Une vue logique qui montre les abstractions </a:t>
            </a:r>
            <a:r>
              <a:rPr lang="fr-FR" dirty="0" smtClean="0"/>
              <a:t>clés </a:t>
            </a:r>
            <a:r>
              <a:rPr lang="fr-FR" dirty="0" smtClean="0"/>
              <a:t>du système </a:t>
            </a:r>
          </a:p>
          <a:p>
            <a:pPr lvl="2"/>
            <a:r>
              <a:rPr lang="fr-FR" dirty="0" smtClean="0"/>
              <a:t>Il doit être possible de relier les exigences aux entités de cette vue</a:t>
            </a:r>
          </a:p>
          <a:p>
            <a:pPr lvl="1"/>
            <a:r>
              <a:rPr lang="fr-FR" dirty="0" smtClean="0"/>
              <a:t>Un vue processus qui montre comment, à l’exécution, le système est composé de processus </a:t>
            </a:r>
            <a:r>
              <a:rPr lang="fr-FR" dirty="0" err="1" smtClean="0"/>
              <a:t>interagissants</a:t>
            </a:r>
            <a:endParaRPr lang="fr-FR" dirty="0" smtClean="0"/>
          </a:p>
          <a:p>
            <a:pPr lvl="2"/>
            <a:r>
              <a:rPr lang="fr-FR" dirty="0" smtClean="0"/>
              <a:t>Utile pour les aspects performance et disponibilité</a:t>
            </a:r>
          </a:p>
          <a:p>
            <a:pPr lvl="1"/>
            <a:r>
              <a:rPr lang="fr-FR" dirty="0" smtClean="0"/>
              <a:t>Une vue développement qui montre comment le système est décomposé en composants implémentés par les développeurs</a:t>
            </a:r>
          </a:p>
          <a:p>
            <a:pPr lvl="2"/>
            <a:r>
              <a:rPr lang="fr-FR" dirty="0" smtClean="0"/>
              <a:t>Utile pour les managers et les programmeurs</a:t>
            </a:r>
          </a:p>
          <a:p>
            <a:pPr lvl="1"/>
            <a:r>
              <a:rPr lang="fr-FR" dirty="0" smtClean="0"/>
              <a:t>Une vue physique qui montre le matériel et comment les composants logiciel sont distribués sur les processeurs du système</a:t>
            </a:r>
          </a:p>
          <a:p>
            <a:pPr lvl="2"/>
            <a:r>
              <a:rPr lang="fr-FR" dirty="0" smtClean="0"/>
              <a:t>Utile pour la planification du déploiement </a:t>
            </a:r>
            <a:endParaRPr lang="fr-FR" dirty="0"/>
          </a:p>
        </p:txBody>
      </p:sp>
    </p:spTree>
    <p:extLst>
      <p:ext uri="{BB962C8B-B14F-4D97-AF65-F5344CB8AC3E}">
        <p14:creationId xmlns:p14="http://schemas.microsoft.com/office/powerpoint/2010/main" val="3424886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1 Modélisation </a:t>
            </a:r>
            <a:r>
              <a:rPr lang="fr-FR" dirty="0" smtClean="0"/>
              <a:t/>
            </a:r>
            <a:br>
              <a:rPr lang="fr-FR" dirty="0" smtClean="0"/>
            </a:br>
            <a:r>
              <a:rPr lang="fr-FR" dirty="0"/>
              <a:t> </a:t>
            </a:r>
            <a:r>
              <a:rPr lang="fr-FR" dirty="0" smtClean="0"/>
              <a:t>  </a:t>
            </a:r>
            <a:r>
              <a:rPr lang="fr-FR" dirty="0" smtClean="0"/>
              <a:t>du  système</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41293893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Tout le monde n’est pas d’accord</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Certains (</a:t>
            </a:r>
            <a:r>
              <a:rPr lang="fr-FR" dirty="0" err="1" smtClean="0"/>
              <a:t>Hofmeister</a:t>
            </a:r>
            <a:r>
              <a:rPr lang="fr-FR" dirty="0" smtClean="0"/>
              <a:t> 2000) ajoute la notion de modèle conceptuel : </a:t>
            </a:r>
          </a:p>
          <a:p>
            <a:pPr lvl="1"/>
            <a:r>
              <a:rPr lang="fr-FR" dirty="0" smtClean="0"/>
              <a:t>Une vue abstraite du système plutôt orientée « </a:t>
            </a:r>
            <a:r>
              <a:rPr lang="fr-FR" dirty="0" err="1" smtClean="0"/>
              <a:t>product</a:t>
            </a:r>
            <a:r>
              <a:rPr lang="fr-FR" dirty="0" smtClean="0"/>
              <a:t> line »</a:t>
            </a:r>
          </a:p>
          <a:p>
            <a:r>
              <a:rPr lang="fr-FR" dirty="0" smtClean="0"/>
              <a:t>L’utilisation d’UML pour cette phase est discutée :</a:t>
            </a:r>
          </a:p>
          <a:p>
            <a:pPr lvl="1"/>
            <a:r>
              <a:rPr lang="fr-FR" dirty="0" smtClean="0"/>
              <a:t>UML est souvent mal utilisé, c’est dommage pour certains et normal pour d’autres (trop près de l’implémentation)</a:t>
            </a:r>
          </a:p>
          <a:p>
            <a:r>
              <a:rPr lang="fr-FR" dirty="0" smtClean="0"/>
              <a:t>Il existe d’autres langages de description d’architecture :</a:t>
            </a:r>
          </a:p>
          <a:p>
            <a:pPr lvl="1"/>
            <a:r>
              <a:rPr lang="fr-FR" dirty="0" err="1" smtClean="0"/>
              <a:t>ADLs</a:t>
            </a:r>
            <a:r>
              <a:rPr lang="fr-FR" dirty="0" smtClean="0"/>
              <a:t> : Architectural Description </a:t>
            </a:r>
            <a:r>
              <a:rPr lang="fr-FR" dirty="0" err="1" smtClean="0"/>
              <a:t>Languages</a:t>
            </a:r>
            <a:r>
              <a:rPr lang="fr-FR" dirty="0" smtClean="0"/>
              <a:t> </a:t>
            </a:r>
          </a:p>
          <a:p>
            <a:r>
              <a:rPr lang="fr-FR" dirty="0" smtClean="0"/>
              <a:t>Les tenants de l’approche agile soutiennent que la documentation détaillée de la conception n’est jamais utilisée et de son développement est une perte de temps et </a:t>
            </a:r>
            <a:r>
              <a:rPr lang="fr-FR" dirty="0" smtClean="0"/>
              <a:t>d’argent </a:t>
            </a:r>
            <a:r>
              <a:rPr lang="fr-FR" dirty="0" smtClean="0"/>
              <a:t>:</a:t>
            </a:r>
          </a:p>
          <a:p>
            <a:pPr lvl="1"/>
            <a:r>
              <a:rPr lang="fr-FR" dirty="0" smtClean="0"/>
              <a:t>Ce qui n’est pas faux !</a:t>
            </a:r>
          </a:p>
          <a:p>
            <a:pPr lvl="1"/>
            <a:r>
              <a:rPr lang="fr-FR" dirty="0" smtClean="0"/>
              <a:t>Un seul bémol : le développement de systèmes critiques où l’on doit convaincre des auditeurs externes que le système sera conforme aux exigences réglementaires </a:t>
            </a:r>
            <a:endParaRPr lang="fr-FR" dirty="0"/>
          </a:p>
        </p:txBody>
      </p:sp>
    </p:spTree>
    <p:extLst>
      <p:ext uri="{BB962C8B-B14F-4D97-AF65-F5344CB8AC3E}">
        <p14:creationId xmlns:p14="http://schemas.microsoft.com/office/powerpoint/2010/main" val="2004083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Patterns architecturaux</a:t>
            </a:r>
            <a:endParaRPr lang="fr-FR" dirty="0"/>
          </a:p>
        </p:txBody>
      </p:sp>
      <p:sp>
        <p:nvSpPr>
          <p:cNvPr id="3" name="Espace réservé du texte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72769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Les références </a:t>
            </a:r>
            <a:endParaRPr lang="fr-FR" dirty="0"/>
          </a:p>
        </p:txBody>
      </p:sp>
      <p:pic>
        <p:nvPicPr>
          <p:cNvPr id="7" name="Espace réservé du contenu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21860" y="1673225"/>
            <a:ext cx="3309280" cy="4718050"/>
          </a:xfrm>
          <a:ln>
            <a:solidFill>
              <a:schemeClr val="accent1"/>
            </a:solidFill>
          </a:ln>
        </p:spPr>
      </p:pic>
      <p:pic>
        <p:nvPicPr>
          <p:cNvPr id="8" name="Espace réservé du contenu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17027" y="1673225"/>
            <a:ext cx="3700946" cy="4718050"/>
          </a:xfrm>
        </p:spPr>
      </p:pic>
    </p:spTree>
    <p:extLst>
      <p:ext uri="{BB962C8B-B14F-4D97-AF65-F5344CB8AC3E}">
        <p14:creationId xmlns:p14="http://schemas.microsoft.com/office/powerpoint/2010/main" val="17749139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Les patterns </a:t>
            </a:r>
            <a:endParaRPr lang="fr-FR" dirty="0"/>
          </a:p>
        </p:txBody>
      </p:sp>
      <p:sp>
        <p:nvSpPr>
          <p:cNvPr id="5" name="Espace réservé du contenu 4"/>
          <p:cNvSpPr>
            <a:spLocks noGrp="1"/>
          </p:cNvSpPr>
          <p:nvPr>
            <p:ph idx="1"/>
          </p:nvPr>
        </p:nvSpPr>
        <p:spPr/>
        <p:txBody>
          <a:bodyPr>
            <a:normAutofit lnSpcReduction="10000"/>
          </a:bodyPr>
          <a:lstStyle/>
          <a:p>
            <a:r>
              <a:rPr lang="fr-FR" dirty="0" smtClean="0"/>
              <a:t>L’idée de pattern comme moyen de présenter, de partager, de réutiliser les connaissances sur les systèmes logiciels est maintenant communément admise</a:t>
            </a:r>
          </a:p>
          <a:p>
            <a:r>
              <a:rPr lang="fr-FR" dirty="0" smtClean="0"/>
              <a:t>Les patterns étaient présentés dans les années 90 sous le terme de styles architecturaux</a:t>
            </a:r>
          </a:p>
          <a:p>
            <a:r>
              <a:rPr lang="fr-FR" dirty="0" smtClean="0"/>
              <a:t>Un pattern peut être vu comme une description abstraite et stylisée d’une bonne pratique :</a:t>
            </a:r>
          </a:p>
          <a:p>
            <a:pPr lvl="1"/>
            <a:r>
              <a:rPr lang="fr-FR" dirty="0" smtClean="0"/>
              <a:t>Qui a été essayée et testée dans différents systèmes et dans différents environnements</a:t>
            </a:r>
          </a:p>
          <a:p>
            <a:r>
              <a:rPr lang="fr-FR" dirty="0" smtClean="0"/>
              <a:t>Un pattern comportera donc :</a:t>
            </a:r>
          </a:p>
          <a:p>
            <a:pPr lvl="1"/>
            <a:r>
              <a:rPr lang="fr-FR" dirty="0" smtClean="0"/>
              <a:t>Une organisation qui a été efficace dans d’autres systèmes</a:t>
            </a:r>
          </a:p>
          <a:p>
            <a:pPr lvl="1"/>
            <a:r>
              <a:rPr lang="fr-FR" dirty="0" smtClean="0"/>
              <a:t>Une information sur quand l’utiliser ou ne pas l’utiliser</a:t>
            </a:r>
          </a:p>
          <a:p>
            <a:pPr lvl="1"/>
            <a:r>
              <a:rPr lang="fr-FR" dirty="0" smtClean="0"/>
              <a:t>Les forces et les faiblesses du pattern</a:t>
            </a:r>
            <a:endParaRPr lang="fr-FR" dirty="0"/>
          </a:p>
        </p:txBody>
      </p:sp>
    </p:spTree>
    <p:extLst>
      <p:ext uri="{BB962C8B-B14F-4D97-AF65-F5344CB8AC3E}">
        <p14:creationId xmlns:p14="http://schemas.microsoft.com/office/powerpoint/2010/main" val="13504931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 1 : MVC</a:t>
            </a:r>
            <a:endParaRPr lang="fr-FR" dirty="0"/>
          </a:p>
        </p:txBody>
      </p:sp>
      <p:sp>
        <p:nvSpPr>
          <p:cNvPr id="3" name="Espace réservé du contenu 2"/>
          <p:cNvSpPr>
            <a:spLocks noGrp="1"/>
          </p:cNvSpPr>
          <p:nvPr>
            <p:ph idx="1"/>
          </p:nvPr>
        </p:nvSpPr>
        <p:spPr/>
        <p:txBody>
          <a:bodyPr/>
          <a:lstStyle/>
          <a:p>
            <a:r>
              <a:rPr lang="fr-FR" dirty="0" smtClean="0"/>
              <a:t>Un pattern bien connu  : Model </a:t>
            </a:r>
            <a:r>
              <a:rPr lang="fr-FR" dirty="0" err="1" smtClean="0"/>
              <a:t>View</a:t>
            </a:r>
            <a:r>
              <a:rPr lang="fr-FR" dirty="0" smtClean="0"/>
              <a:t> Controller </a:t>
            </a:r>
          </a:p>
          <a:p>
            <a:r>
              <a:rPr lang="fr-FR" dirty="0" smtClean="0"/>
              <a:t>Ce pattern est la base de la gestion de l’interaction dans de nombreux systèmes </a:t>
            </a:r>
            <a:endParaRPr lang="fr-FR" dirty="0"/>
          </a:p>
        </p:txBody>
      </p:sp>
    </p:spTree>
    <p:extLst>
      <p:ext uri="{BB962C8B-B14F-4D97-AF65-F5344CB8AC3E}">
        <p14:creationId xmlns:p14="http://schemas.microsoft.com/office/powerpoint/2010/main" val="32824962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Model-View-Controller (MVC) pattern</a:t>
            </a:r>
            <a:r>
              <a:rPr lang="en-GB" dirty="0" smtClean="0"/>
              <a:t> </a:t>
            </a:r>
            <a:endParaRPr lang="en-US" dirty="0"/>
          </a:p>
        </p:txBody>
      </p:sp>
      <p:graphicFrame>
        <p:nvGraphicFramePr>
          <p:cNvPr id="4" name="Content Placeholder 3"/>
          <p:cNvGraphicFramePr>
            <a:graphicFrameLocks noGrp="1"/>
          </p:cNvGraphicFramePr>
          <p:nvPr>
            <p:ph idx="1"/>
          </p:nvPr>
        </p:nvGraphicFramePr>
        <p:xfrm>
          <a:off x="457200" y="1693404"/>
          <a:ext cx="8229600" cy="4210627"/>
        </p:xfrm>
        <a:graphic>
          <a:graphicData uri="http://schemas.openxmlformats.org/drawingml/2006/table">
            <a:tbl>
              <a:tblPr firstRow="1" bandRow="1">
                <a:tableStyleId>{5C22544A-7EE6-4342-B048-85BDC9FD1C3A}</a:tableStyleId>
              </a:tblPr>
              <a:tblGrid>
                <a:gridCol w="2001917"/>
                <a:gridCol w="6227683"/>
              </a:tblGrid>
              <a:tr h="429115">
                <a:tc>
                  <a:txBody>
                    <a:bodyPr/>
                    <a:lstStyle/>
                    <a:p>
                      <a:pPr algn="just">
                        <a:spcAft>
                          <a:spcPts val="0"/>
                        </a:spcAft>
                        <a:tabLst>
                          <a:tab pos="342900" algn="l"/>
                          <a:tab pos="685800" algn="l"/>
                          <a:tab pos="1028700" algn="l"/>
                        </a:tabLst>
                      </a:pPr>
                      <a:r>
                        <a:rPr lang="en-GB" sz="1200" b="1" dirty="0" smtClean="0">
                          <a:solidFill>
                            <a:srgbClr val="000000"/>
                          </a:solidFill>
                          <a:latin typeface="Helvetica"/>
                          <a:ea typeface="Times New Roman"/>
                          <a:cs typeface="Helvetica"/>
                        </a:rPr>
                        <a:t>Name</a:t>
                      </a:r>
                      <a:endParaRPr lang="en-GB" sz="12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200" b="1" dirty="0">
                          <a:solidFill>
                            <a:srgbClr val="000000"/>
                          </a:solidFill>
                          <a:latin typeface="Helvetica"/>
                          <a:ea typeface="Times New Roman"/>
                          <a:cs typeface="Helvetica"/>
                        </a:rPr>
                        <a:t>MVC (Model-View-Controller</a:t>
                      </a:r>
                      <a:r>
                        <a:rPr lang="en-GB" sz="1200" b="1" dirty="0" smtClean="0">
                          <a:solidFill>
                            <a:srgbClr val="000000"/>
                          </a:solidFill>
                          <a:latin typeface="Helvetica"/>
                          <a:ea typeface="Times New Roman"/>
                          <a:cs typeface="Helvetica"/>
                        </a:rPr>
                        <a:t>)</a:t>
                      </a:r>
                      <a:endParaRPr lang="en-GB" sz="1200" b="1" dirty="0">
                        <a:solidFill>
                          <a:srgbClr val="000000"/>
                        </a:solidFill>
                        <a:latin typeface="Helvetica"/>
                        <a:ea typeface="Times New Roman"/>
                        <a:cs typeface="Helvetica"/>
                      </a:endParaRPr>
                    </a:p>
                  </a:txBody>
                  <a:tcPr marL="68580" marR="68580" marT="0" marB="0"/>
                </a:tc>
              </a:tr>
              <a:tr h="1552020">
                <a:tc>
                  <a:txBody>
                    <a:bodyPr/>
                    <a:lstStyle/>
                    <a:p>
                      <a:pPr algn="just">
                        <a:spcAft>
                          <a:spcPts val="0"/>
                        </a:spcAft>
                        <a:tabLst>
                          <a:tab pos="342900" algn="l"/>
                          <a:tab pos="685800" algn="l"/>
                          <a:tab pos="1028700" algn="l"/>
                        </a:tabLst>
                      </a:pPr>
                      <a:r>
                        <a:rPr lang="en-GB" sz="1200" b="1" dirty="0" smtClean="0">
                          <a:solidFill>
                            <a:srgbClr val="000000"/>
                          </a:solidFill>
                          <a:latin typeface="Helvetica"/>
                          <a:ea typeface="Times New Roman"/>
                          <a:cs typeface="Helvetica"/>
                        </a:rPr>
                        <a:t>Description</a:t>
                      </a:r>
                      <a:endParaRPr lang="en-GB" sz="12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200" dirty="0">
                          <a:solidFill>
                            <a:srgbClr val="000000"/>
                          </a:solidFill>
                          <a:latin typeface="Helvetica"/>
                          <a:ea typeface="Times New Roman"/>
                          <a:cs typeface="Helvetica"/>
                        </a:rPr>
                        <a:t>Separates presentation and interaction from the system data. The system is structured into three logical components that interact with each other. The Model component manages the system data and associated operations on that data. The View component defines and manages how the data is presented to the user. The Controller component manages user interaction (e.g., key presses, mouse clicks, etc.) and passes these interactions to the View and the Model. See Figure 6.3.</a:t>
                      </a:r>
                    </a:p>
                  </a:txBody>
                  <a:tcPr marL="68580" marR="68580" marT="0" marB="0"/>
                </a:tc>
              </a:tr>
              <a:tr h="449594">
                <a:tc>
                  <a:txBody>
                    <a:bodyPr/>
                    <a:lstStyle/>
                    <a:p>
                      <a:pPr algn="just">
                        <a:spcAft>
                          <a:spcPts val="0"/>
                        </a:spcAft>
                        <a:tabLst>
                          <a:tab pos="342900" algn="l"/>
                          <a:tab pos="685800" algn="l"/>
                          <a:tab pos="1028700" algn="l"/>
                        </a:tabLst>
                      </a:pPr>
                      <a:r>
                        <a:rPr lang="en-GB" sz="12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200">
                          <a:solidFill>
                            <a:srgbClr val="000000"/>
                          </a:solidFill>
                          <a:latin typeface="Helvetica"/>
                          <a:ea typeface="Times New Roman"/>
                          <a:cs typeface="Helvetica"/>
                        </a:rPr>
                        <a:t>Figure 6.4 shows the architecture of a web-based application system organized using the MVC pattern.</a:t>
                      </a:r>
                    </a:p>
                  </a:txBody>
                  <a:tcPr marL="68580" marR="68580" marT="0" marB="0"/>
                </a:tc>
              </a:tr>
              <a:tr h="665152">
                <a:tc>
                  <a:txBody>
                    <a:bodyPr/>
                    <a:lstStyle/>
                    <a:p>
                      <a:pPr algn="just">
                        <a:spcAft>
                          <a:spcPts val="0"/>
                        </a:spcAft>
                        <a:tabLst>
                          <a:tab pos="342900" algn="l"/>
                          <a:tab pos="685800" algn="l"/>
                          <a:tab pos="1028700" algn="l"/>
                        </a:tabLst>
                      </a:pPr>
                      <a:r>
                        <a:rPr lang="en-GB" sz="12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200" dirty="0">
                          <a:solidFill>
                            <a:srgbClr val="000000"/>
                          </a:solidFill>
                          <a:latin typeface="Helvetica"/>
                          <a:ea typeface="Times New Roman"/>
                          <a:cs typeface="Helvetica"/>
                        </a:rPr>
                        <a:t>Used when there are multiple ways to view and interact with data. Also used when the future requirements for interaction and presentation of data are unknown. </a:t>
                      </a:r>
                    </a:p>
                  </a:txBody>
                  <a:tcPr marL="68580" marR="68580" marT="0" marB="0"/>
                </a:tc>
              </a:tr>
              <a:tr h="665152">
                <a:tc>
                  <a:txBody>
                    <a:bodyPr/>
                    <a:lstStyle/>
                    <a:p>
                      <a:pPr algn="just">
                        <a:spcAft>
                          <a:spcPts val="0"/>
                        </a:spcAft>
                        <a:tabLst>
                          <a:tab pos="342900" algn="l"/>
                          <a:tab pos="685800" algn="l"/>
                          <a:tab pos="1028700" algn="l"/>
                        </a:tabLst>
                      </a:pPr>
                      <a:r>
                        <a:rPr lang="en-GB" sz="12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200">
                          <a:solidFill>
                            <a:srgbClr val="000000"/>
                          </a:solidFill>
                          <a:latin typeface="Helvetica"/>
                          <a:ea typeface="Times New Roman"/>
                          <a:cs typeface="Helvetica"/>
                        </a:rPr>
                        <a:t>Allows the data to change independently of its representation and vice versa. Supports presentation of the same data in different ways with changes made in one representation shown in all of them. </a:t>
                      </a:r>
                    </a:p>
                  </a:txBody>
                  <a:tcPr marL="68580" marR="68580" marT="0" marB="0"/>
                </a:tc>
              </a:tr>
              <a:tr h="449594">
                <a:tc>
                  <a:txBody>
                    <a:bodyPr/>
                    <a:lstStyle/>
                    <a:p>
                      <a:pPr algn="just">
                        <a:spcAft>
                          <a:spcPts val="0"/>
                        </a:spcAft>
                        <a:tabLst>
                          <a:tab pos="342900" algn="l"/>
                          <a:tab pos="685800" algn="l"/>
                          <a:tab pos="1028700" algn="l"/>
                        </a:tabLst>
                      </a:pPr>
                      <a:r>
                        <a:rPr lang="en-GB" sz="1200" b="1">
                          <a:solidFill>
                            <a:srgbClr val="000000"/>
                          </a:solidFill>
                          <a:latin typeface="Helvetica"/>
                          <a:ea typeface="Times New Roman"/>
                          <a:cs typeface="Helvetica"/>
                        </a:rPr>
                        <a:t>Disadvantages</a:t>
                      </a:r>
                    </a:p>
                  </a:txBody>
                  <a:tcPr marL="68580" marR="68580" marT="0" marB="0"/>
                </a:tc>
                <a:tc>
                  <a:txBody>
                    <a:bodyPr/>
                    <a:lstStyle/>
                    <a:p>
                      <a:pPr algn="just">
                        <a:spcAft>
                          <a:spcPts val="0"/>
                        </a:spcAft>
                        <a:tabLst>
                          <a:tab pos="342900" algn="l"/>
                          <a:tab pos="685800" algn="l"/>
                          <a:tab pos="1028700" algn="l"/>
                        </a:tabLst>
                      </a:pPr>
                      <a:r>
                        <a:rPr lang="en-GB" sz="1200" dirty="0">
                          <a:solidFill>
                            <a:srgbClr val="000000"/>
                          </a:solidFill>
                          <a:latin typeface="Helvetica"/>
                          <a:ea typeface="Times New Roman"/>
                          <a:cs typeface="Helvetica"/>
                        </a:rPr>
                        <a:t>Can involve additional code and code complexity when the data model and interactions are simple</a:t>
                      </a:r>
                      <a:r>
                        <a:rPr lang="en-GB" sz="1200" dirty="0" smtClean="0">
                          <a:solidFill>
                            <a:srgbClr val="000000"/>
                          </a:solidFill>
                          <a:latin typeface="Helvetica"/>
                          <a:ea typeface="Times New Roman"/>
                          <a:cs typeface="Helvetica"/>
                        </a:rPr>
                        <a:t>.</a:t>
                      </a:r>
                      <a:endParaRPr lang="en-GB" sz="12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17348218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33400"/>
            <a:ext cx="8784976" cy="990600"/>
          </a:xfrm>
        </p:spPr>
        <p:txBody>
          <a:bodyPr>
            <a:normAutofit/>
          </a:bodyPr>
          <a:lstStyle/>
          <a:p>
            <a:r>
              <a:rPr lang="en-US" sz="3200" dirty="0" smtClean="0"/>
              <a:t>The organization of the Model-View-Controller</a:t>
            </a:r>
            <a:r>
              <a:rPr lang="en-GB" sz="3200" dirty="0" smtClean="0"/>
              <a:t> </a:t>
            </a:r>
            <a:endParaRPr lang="en-US" sz="3200" dirty="0"/>
          </a:p>
        </p:txBody>
      </p:sp>
      <p:pic>
        <p:nvPicPr>
          <p:cNvPr id="16386" name="Picture 2" descr="6"/>
          <p:cNvPicPr>
            <a:picLocks noChangeAspect="1" noChangeArrowheads="1"/>
          </p:cNvPicPr>
          <p:nvPr/>
        </p:nvPicPr>
        <mc:AlternateContent xmlns:mc="http://schemas.openxmlformats.org/markup-compatibility/2006">
          <mc:Choice xmlns="" xmlns:mv="urn:schemas-microsoft-com:mac:vml" xmlns:ma="http://schemas.microsoft.com/office/mac/drawingml/2008/main" Requires="ma">
            <p:blipFill>
              <a:blip r:embed="rId2"/>
              <a:srcRect t="-10443" b="-8620"/>
              <a:stretch>
                <a:fillRect/>
              </a:stretch>
            </p:blipFill>
          </mc:Choice>
          <mc:Fallback>
            <p:blipFill>
              <a:blip r:embed="rId3"/>
              <a:srcRect t="-10443" b="-8620"/>
              <a:stretch>
                <a:fillRect/>
              </a:stretch>
            </p:blipFill>
          </mc:Fallback>
        </mc:AlternateContent>
        <p:spPr bwMode="auto">
          <a:xfrm>
            <a:off x="1259632" y="1325732"/>
            <a:ext cx="6624736" cy="5167119"/>
          </a:xfrm>
          <a:prstGeom prst="rect">
            <a:avLst/>
          </a:prstGeom>
          <a:noFill/>
          <a:ln w="9525">
            <a:noFill/>
            <a:miter lim="800000"/>
            <a:headEnd/>
            <a:tailEnd/>
          </a:ln>
        </p:spPr>
      </p:pic>
    </p:spTree>
    <p:extLst>
      <p:ext uri="{BB962C8B-B14F-4D97-AF65-F5344CB8AC3E}">
        <p14:creationId xmlns:p14="http://schemas.microsoft.com/office/powerpoint/2010/main" val="20426659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Web application architecture using the MVC pattern</a:t>
            </a:r>
            <a:r>
              <a:rPr lang="en-GB" sz="2800" dirty="0" smtClean="0"/>
              <a:t> </a:t>
            </a:r>
            <a:endParaRPr lang="en-US" sz="2800" dirty="0"/>
          </a:p>
        </p:txBody>
      </p:sp>
      <p:pic>
        <p:nvPicPr>
          <p:cNvPr id="17410" name="Picture 2" descr="6"/>
          <p:cNvPicPr>
            <a:picLocks noChangeAspect="1" noChangeArrowheads="1"/>
          </p:cNvPicPr>
          <p:nvPr/>
        </p:nvPicPr>
        <mc:AlternateContent xmlns:mc="http://schemas.openxmlformats.org/markup-compatibility/2006">
          <mc:Choice xmlns="" xmlns:mv="urn:schemas-microsoft-com:mac:vml" xmlns:ma="http://schemas.microsoft.com/office/mac/drawingml/2008/main" Requires="ma">
            <p:blipFill>
              <a:blip r:embed="rId2"/>
              <a:srcRect b="-8466"/>
              <a:stretch>
                <a:fillRect/>
              </a:stretch>
            </p:blipFill>
          </mc:Choice>
          <mc:Fallback>
            <p:blipFill>
              <a:blip r:embed="rId3"/>
              <a:srcRect b="-8466"/>
              <a:stretch>
                <a:fillRect/>
              </a:stretch>
            </p:blipFill>
          </mc:Fallback>
        </mc:AlternateContent>
        <p:spPr bwMode="auto">
          <a:xfrm>
            <a:off x="1870490" y="1556792"/>
            <a:ext cx="5509821" cy="5061525"/>
          </a:xfrm>
          <a:prstGeom prst="rect">
            <a:avLst/>
          </a:prstGeom>
          <a:noFill/>
          <a:ln w="9525">
            <a:noFill/>
            <a:miter lim="800000"/>
            <a:headEnd/>
            <a:tailEnd/>
          </a:ln>
        </p:spPr>
      </p:pic>
    </p:spTree>
    <p:extLst>
      <p:ext uri="{BB962C8B-B14F-4D97-AF65-F5344CB8AC3E}">
        <p14:creationId xmlns:p14="http://schemas.microsoft.com/office/powerpoint/2010/main" val="1938493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 2 : Architecture par niveau</a:t>
            </a:r>
            <a:endParaRPr lang="fr-FR" dirty="0"/>
          </a:p>
        </p:txBody>
      </p:sp>
      <p:sp>
        <p:nvSpPr>
          <p:cNvPr id="3" name="Espace réservé du contenu 2"/>
          <p:cNvSpPr>
            <a:spLocks noGrp="1"/>
          </p:cNvSpPr>
          <p:nvPr>
            <p:ph idx="1"/>
          </p:nvPr>
        </p:nvSpPr>
        <p:spPr/>
        <p:txBody>
          <a:bodyPr/>
          <a:lstStyle/>
          <a:p>
            <a:r>
              <a:rPr lang="fr-FR" dirty="0" smtClean="0"/>
              <a:t>Les notions de séparation et d’indépendance sont fondamentales dans la conception car elles permettent la localisation des changements</a:t>
            </a:r>
          </a:p>
          <a:p>
            <a:pPr lvl="1"/>
            <a:r>
              <a:rPr lang="fr-FR" dirty="0" smtClean="0"/>
              <a:t>Le pattern MVC le permettait déjà</a:t>
            </a:r>
          </a:p>
          <a:p>
            <a:r>
              <a:rPr lang="fr-FR" dirty="0" smtClean="0"/>
              <a:t>L’architecture par niveau atteint le même objectif</a:t>
            </a:r>
          </a:p>
          <a:p>
            <a:pPr lvl="1"/>
            <a:r>
              <a:rPr lang="fr-FR" dirty="0" smtClean="0"/>
              <a:t>Chaque niveau s’appuie sur les services offerts par le niveau immédiatement inférieur</a:t>
            </a:r>
          </a:p>
          <a:p>
            <a:pPr lvl="1"/>
            <a:r>
              <a:rPr lang="fr-FR" dirty="0" smtClean="0"/>
              <a:t>Cette approche permet le développement incrémental du système</a:t>
            </a:r>
          </a:p>
          <a:p>
            <a:pPr lvl="1"/>
            <a:r>
              <a:rPr lang="fr-FR" dirty="0" smtClean="0"/>
              <a:t>L’architecture est changeable et portable</a:t>
            </a:r>
          </a:p>
          <a:p>
            <a:pPr lvl="1"/>
            <a:r>
              <a:rPr lang="fr-FR" dirty="0" smtClean="0"/>
              <a:t>Quand une interface </a:t>
            </a:r>
            <a:r>
              <a:rPr lang="fr-FR" dirty="0" smtClean="0"/>
              <a:t>change, </a:t>
            </a:r>
            <a:r>
              <a:rPr lang="fr-FR" dirty="0" smtClean="0"/>
              <a:t>seul le niveau adjacent est concerné</a:t>
            </a:r>
          </a:p>
          <a:p>
            <a:pPr lvl="1"/>
            <a:r>
              <a:rPr lang="fr-FR" dirty="0" smtClean="0"/>
              <a:t>Les </a:t>
            </a:r>
            <a:r>
              <a:rPr lang="fr-FR" dirty="0" smtClean="0"/>
              <a:t>fonctionnalités dépendantes </a:t>
            </a:r>
            <a:r>
              <a:rPr lang="fr-FR" dirty="0" smtClean="0"/>
              <a:t>de la machine sont affectées aux niveaux les plus bas : ce qui favorise la portabilité</a:t>
            </a:r>
            <a:endParaRPr lang="fr-FR" dirty="0"/>
          </a:p>
        </p:txBody>
      </p:sp>
    </p:spTree>
    <p:extLst>
      <p:ext uri="{BB962C8B-B14F-4D97-AF65-F5344CB8AC3E}">
        <p14:creationId xmlns:p14="http://schemas.microsoft.com/office/powerpoint/2010/main" val="24568971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Layered architecture pattern</a:t>
            </a:r>
            <a:r>
              <a:rPr lang="en-GB" dirty="0" smtClean="0"/>
              <a:t> </a:t>
            </a:r>
            <a:endParaRPr lang="en-US" dirty="0"/>
          </a:p>
        </p:txBody>
      </p:sp>
      <p:graphicFrame>
        <p:nvGraphicFramePr>
          <p:cNvPr id="4" name="Content Placeholder 3"/>
          <p:cNvGraphicFramePr>
            <a:graphicFrameLocks noGrp="1"/>
          </p:cNvGraphicFramePr>
          <p:nvPr>
            <p:ph idx="1"/>
          </p:nvPr>
        </p:nvGraphicFramePr>
        <p:xfrm>
          <a:off x="1024689" y="1621197"/>
          <a:ext cx="7190386" cy="4638040"/>
        </p:xfrm>
        <a:graphic>
          <a:graphicData uri="http://schemas.openxmlformats.org/drawingml/2006/table">
            <a:tbl>
              <a:tblPr firstRow="1" bandRow="1">
                <a:tableStyleId>{5C22544A-7EE6-4342-B048-85BDC9FD1C3A}</a:tableStyleId>
              </a:tblPr>
              <a:tblGrid>
                <a:gridCol w="1961618"/>
                <a:gridCol w="5228768"/>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Layered </a:t>
                      </a:r>
                      <a:r>
                        <a:rPr lang="en-GB" sz="1400" b="1" dirty="0" smtClean="0">
                          <a:solidFill>
                            <a:srgbClr val="000000"/>
                          </a:solidFill>
                          <a:latin typeface="Helvetica"/>
                          <a:ea typeface="Times New Roman"/>
                          <a:cs typeface="Helvetica"/>
                        </a:rPr>
                        <a:t>architecture</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Organizes the system into layers with related functionality associated with each layer. A layer provides services to the layer above it so the lowest-level layers represent core services that are likely to be used throughout the system. See Figure 6.6.</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 layered model of a system for sharing copyright documents held in different libraries, as shown in Figure 6.7.</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Used when building new facilities on top of existing systems; when the development is spread across several teams with each team responsibility for a layer of functionality; when there is a requirement for multi-level security.</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Allows replacement of entire layers so long as the interface is maintained. Redundant facilities (e.g., authentication) can be provided in each layer to increase the dependability of the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p>
                  </a:txBody>
                  <a:tcPr marL="68580" marR="68580" marT="0" marB="0"/>
                </a:tc>
                <a:tc>
                  <a:txBody>
                    <a:bodyPr/>
                    <a:lstStyle/>
                    <a:p>
                      <a:pPr algn="l">
                        <a:spcAft>
                          <a:spcPts val="0"/>
                        </a:spcAft>
                        <a:tabLst>
                          <a:tab pos="342900" algn="l"/>
                          <a:tab pos="685800" algn="l"/>
                          <a:tab pos="1028700" algn="l"/>
                        </a:tabLst>
                      </a:pPr>
                      <a:r>
                        <a:rPr lang="en-GB" sz="1400" dirty="0">
                          <a:solidFill>
                            <a:srgbClr val="000000"/>
                          </a:solidFill>
                          <a:latin typeface="Helvetica"/>
                          <a:ea typeface="Times New Roman"/>
                          <a:cs typeface="Helvetica"/>
                        </a:rPr>
                        <a:t>In practice, providing a clean separation between layers is often difficult and a high-level layer may have to interact directly with lower-level layers rather than through the layer immediately below it. Performance can be a problem because of multiple levels of interpretation of a service request as it is processed at each layer</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2632968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a:t>
            </a:r>
            <a:endParaRPr lang="fr-FR" dirty="0"/>
          </a:p>
        </p:txBody>
      </p:sp>
      <p:sp>
        <p:nvSpPr>
          <p:cNvPr id="3" name="Espace réservé du contenu 2"/>
          <p:cNvSpPr>
            <a:spLocks noGrp="1"/>
          </p:cNvSpPr>
          <p:nvPr>
            <p:ph idx="1"/>
          </p:nvPr>
        </p:nvSpPr>
        <p:spPr/>
        <p:txBody>
          <a:bodyPr/>
          <a:lstStyle/>
          <a:p>
            <a:r>
              <a:rPr lang="fr-FR" dirty="0" smtClean="0"/>
              <a:t>La modélisation est le processus qui consiste à développer des modèles d’un système, chaque modèle en présentant une vue / perspective différente </a:t>
            </a:r>
          </a:p>
          <a:p>
            <a:r>
              <a:rPr lang="fr-FR" dirty="0" smtClean="0"/>
              <a:t>La modélisation a fini par signifier le fait de représenter le système de façon graphique, en utilisant les notations de l’</a:t>
            </a:r>
            <a:r>
              <a:rPr lang="fr-FR" dirty="0" err="1" smtClean="0"/>
              <a:t>Unified</a:t>
            </a:r>
            <a:r>
              <a:rPr lang="fr-FR" dirty="0" smtClean="0"/>
              <a:t> </a:t>
            </a:r>
            <a:r>
              <a:rPr lang="fr-FR" dirty="0" err="1" smtClean="0"/>
              <a:t>Modeling</a:t>
            </a:r>
            <a:r>
              <a:rPr lang="fr-FR" dirty="0" smtClean="0"/>
              <a:t> </a:t>
            </a:r>
            <a:r>
              <a:rPr lang="fr-FR" dirty="0" err="1" smtClean="0"/>
              <a:t>Language</a:t>
            </a:r>
            <a:r>
              <a:rPr lang="fr-FR" dirty="0" smtClean="0"/>
              <a:t> (UML)</a:t>
            </a:r>
          </a:p>
          <a:p>
            <a:r>
              <a:rPr lang="fr-FR" dirty="0" smtClean="0"/>
              <a:t>La modélisation est utilisée :</a:t>
            </a:r>
          </a:p>
          <a:p>
            <a:pPr lvl="1"/>
            <a:r>
              <a:rPr lang="fr-FR" dirty="0" smtClean="0"/>
              <a:t> </a:t>
            </a:r>
            <a:r>
              <a:rPr lang="fr-FR" dirty="0"/>
              <a:t>D</a:t>
            </a:r>
            <a:r>
              <a:rPr lang="fr-FR" dirty="0" smtClean="0"/>
              <a:t>urant la phase de spécifications, pour aider à en dériver les spécifications du système</a:t>
            </a:r>
          </a:p>
          <a:p>
            <a:pPr lvl="1"/>
            <a:r>
              <a:rPr lang="fr-FR" dirty="0" smtClean="0"/>
              <a:t>Durant le processus de conception pour décrire le système à implémenter</a:t>
            </a:r>
          </a:p>
          <a:p>
            <a:pPr lvl="1"/>
            <a:r>
              <a:rPr lang="fr-FR" dirty="0" smtClean="0"/>
              <a:t>Après l’implémentation pour documenter la </a:t>
            </a:r>
            <a:r>
              <a:rPr lang="fr-FR" dirty="0" smtClean="0"/>
              <a:t>structure </a:t>
            </a:r>
            <a:r>
              <a:rPr lang="fr-FR" dirty="0" smtClean="0"/>
              <a:t>et le comportement du système</a:t>
            </a:r>
            <a:endParaRPr lang="fr-FR" dirty="0"/>
          </a:p>
        </p:txBody>
      </p:sp>
    </p:spTree>
    <p:extLst>
      <p:ext uri="{BB962C8B-B14F-4D97-AF65-F5344CB8AC3E}">
        <p14:creationId xmlns:p14="http://schemas.microsoft.com/office/powerpoint/2010/main" val="10786087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generic layered architecture</a:t>
            </a:r>
            <a:r>
              <a:rPr lang="en-GB" dirty="0" smtClean="0"/>
              <a:t> </a:t>
            </a:r>
            <a:endParaRPr lang="en-US" dirty="0"/>
          </a:p>
        </p:txBody>
      </p:sp>
      <p:pic>
        <p:nvPicPr>
          <p:cNvPr id="4" name="Content Placeholder 3" descr="6.6 LayeredArch.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16082" r="-16082"/>
              <a:stretch>
                <a:fillRect/>
              </a:stretch>
            </p:blipFill>
          </mc:Choice>
          <mc:Fallback>
            <p:blipFill>
              <a:blip r:embed="rId3"/>
              <a:srcRect l="-16082" r="-16082"/>
              <a:stretch>
                <a:fillRect/>
              </a:stretch>
            </p:blipFill>
          </mc:Fallback>
        </mc:AlternateContent>
        <p:spPr>
          <a:xfrm>
            <a:off x="740945" y="1600200"/>
            <a:ext cx="7271456" cy="3999021"/>
          </a:xfrm>
        </p:spPr>
      </p:pic>
    </p:spTree>
    <p:extLst>
      <p:ext uri="{BB962C8B-B14F-4D97-AF65-F5344CB8AC3E}">
        <p14:creationId xmlns:p14="http://schemas.microsoft.com/office/powerpoint/2010/main" val="26161780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 3 : </a:t>
            </a:r>
            <a:r>
              <a:rPr lang="fr-FR" dirty="0" err="1" smtClean="0"/>
              <a:t>Repository</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Ce pattern décrit comment un ensemble de composants qui interagissent peuvent partager des données </a:t>
            </a:r>
          </a:p>
          <a:p>
            <a:r>
              <a:rPr lang="fr-FR" dirty="0" smtClean="0"/>
              <a:t>La majorité des systèmes qui </a:t>
            </a:r>
            <a:r>
              <a:rPr lang="fr-FR" dirty="0" smtClean="0"/>
              <a:t>utilisent </a:t>
            </a:r>
            <a:r>
              <a:rPr lang="fr-FR" dirty="0" smtClean="0"/>
              <a:t>une grande quantité de données </a:t>
            </a:r>
            <a:r>
              <a:rPr lang="fr-FR" dirty="0" smtClean="0"/>
              <a:t>s’organisent </a:t>
            </a:r>
            <a:r>
              <a:rPr lang="fr-FR" dirty="0" smtClean="0"/>
              <a:t>autour d’une base de données partagée (dépôt, référentiel, </a:t>
            </a:r>
            <a:r>
              <a:rPr lang="fr-FR" dirty="0" err="1" smtClean="0"/>
              <a:t>repository</a:t>
            </a:r>
            <a:r>
              <a:rPr lang="fr-FR" dirty="0" smtClean="0"/>
              <a:t>)</a:t>
            </a:r>
          </a:p>
          <a:p>
            <a:r>
              <a:rPr lang="fr-FR" dirty="0" smtClean="0"/>
              <a:t>Ce pattern convient quand la donnée est générée par un composant et utilisée par un autre :</a:t>
            </a:r>
          </a:p>
          <a:p>
            <a:pPr lvl="1"/>
            <a:r>
              <a:rPr lang="fr-FR" dirty="0" smtClean="0"/>
              <a:t>D’où la différence entre donnée (production) et information (consommation)</a:t>
            </a:r>
          </a:p>
          <a:p>
            <a:r>
              <a:rPr lang="fr-FR" dirty="0" smtClean="0"/>
              <a:t>Dans un tel pattern il n’est pas nécessaire de transmettre explicitement les données d’un composant à un autre</a:t>
            </a:r>
          </a:p>
          <a:p>
            <a:pPr lvl="1"/>
            <a:r>
              <a:rPr lang="fr-FR" dirty="0" smtClean="0"/>
              <a:t>Il existe un compromis entre les besoins de chacun</a:t>
            </a:r>
          </a:p>
          <a:p>
            <a:r>
              <a:rPr lang="fr-FR" dirty="0" smtClean="0"/>
              <a:t>Le </a:t>
            </a:r>
            <a:r>
              <a:rPr lang="fr-FR" dirty="0" err="1" smtClean="0"/>
              <a:t>repository</a:t>
            </a:r>
            <a:r>
              <a:rPr lang="fr-FR" dirty="0" smtClean="0"/>
              <a:t> est souvent passif, mais pas obligatoirement :</a:t>
            </a:r>
          </a:p>
          <a:p>
            <a:pPr lvl="1"/>
            <a:r>
              <a:rPr lang="fr-FR" dirty="0" smtClean="0"/>
              <a:t>Notion de « </a:t>
            </a:r>
            <a:r>
              <a:rPr lang="fr-FR" dirty="0" err="1" smtClean="0"/>
              <a:t>Blackboard</a:t>
            </a:r>
            <a:r>
              <a:rPr lang="fr-FR" dirty="0" smtClean="0"/>
              <a:t> »</a:t>
            </a:r>
            <a:endParaRPr lang="fr-FR" dirty="0"/>
          </a:p>
        </p:txBody>
      </p:sp>
    </p:spTree>
    <p:extLst>
      <p:ext uri="{BB962C8B-B14F-4D97-AF65-F5344CB8AC3E}">
        <p14:creationId xmlns:p14="http://schemas.microsoft.com/office/powerpoint/2010/main" val="2135386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Repository pattern</a:t>
            </a:r>
            <a:r>
              <a:rPr lang="en-GB" dirty="0" smtClean="0"/>
              <a:t> </a:t>
            </a:r>
            <a:endParaRPr lang="en-US" dirty="0"/>
          </a:p>
        </p:txBody>
      </p:sp>
      <p:graphicFrame>
        <p:nvGraphicFramePr>
          <p:cNvPr id="4" name="Content Placeholder 3"/>
          <p:cNvGraphicFramePr>
            <a:graphicFrameLocks noGrp="1"/>
          </p:cNvGraphicFramePr>
          <p:nvPr>
            <p:ph idx="1"/>
          </p:nvPr>
        </p:nvGraphicFramePr>
        <p:xfrm>
          <a:off x="1213851" y="1417638"/>
          <a:ext cx="6595874" cy="5064760"/>
        </p:xfrm>
        <a:graphic>
          <a:graphicData uri="http://schemas.openxmlformats.org/drawingml/2006/table">
            <a:tbl>
              <a:tblPr firstRow="1" bandRow="1">
                <a:tableStyleId>{5C22544A-7EE6-4342-B048-85BDC9FD1C3A}</a:tableStyleId>
              </a:tblPr>
              <a:tblGrid>
                <a:gridCol w="1550354"/>
                <a:gridCol w="504552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Repository</a:t>
                      </a:r>
                      <a:r>
                        <a:rPr lang="en-GB" sz="1400" b="1" dirty="0" smtClean="0">
                          <a:solidFill>
                            <a:srgbClr val="000000"/>
                          </a:solidFill>
                          <a:latin typeface="Helvetica"/>
                          <a:ea typeface="Times New Roman"/>
                          <a:cs typeface="Helvetica"/>
                        </a:rPr>
                        <a:t> </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All data in a system is managed in a central repository that is accessible to all system components. Components do not interact directly, only through the repository. </a:t>
                      </a:r>
                    </a:p>
                  </a:txBody>
                  <a:tcPr marL="68580" marR="68580" marT="0" marB="0"/>
                </a:tc>
              </a:tr>
              <a:tr h="370840">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Example</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Figure 6.9 is an example of an IDE where the components use a repository of system design information. Each software tool generates information which is then available for use by other tools.</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You should use this pattern when you have a system in which large volumes of information are generated that has to be stored for a long time. You may also use it in data-driven systems where the inclusion of data in the repository triggers an action or tool.</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Components can be independent—they do not need to know of the existence of other components. Changes made by one component can be propagated to all components. All data can be managed consistently (e.g., backups done at the same time) as it is all in one place.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repository is a single point of failure so problems in the repository affect the whole system. May be inefficiencies in organizing all communication through the repository. Distributing the repository across several computers may be difficult</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8086878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repository architecture for an IDE</a:t>
            </a:r>
            <a:r>
              <a:rPr lang="en-GB" dirty="0" smtClean="0"/>
              <a:t> </a:t>
            </a:r>
            <a:endParaRPr lang="en-US" dirty="0"/>
          </a:p>
        </p:txBody>
      </p:sp>
      <p:pic>
        <p:nvPicPr>
          <p:cNvPr id="4" name="Content Placeholder 3" descr="6.9 RepositoryIDE.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12287" b="-12287"/>
              <a:stretch>
                <a:fillRect/>
              </a:stretch>
            </p:blipFill>
          </mc:Choice>
          <mc:Fallback>
            <p:blipFill>
              <a:blip r:embed="rId3"/>
              <a:srcRect t="-12287" b="-12287"/>
              <a:stretch>
                <a:fillRect/>
              </a:stretch>
            </p:blipFill>
          </mc:Fallback>
        </mc:AlternateContent>
        <p:spPr>
          <a:xfrm>
            <a:off x="754456" y="1600200"/>
            <a:ext cx="7244433" cy="3984159"/>
          </a:xfrm>
        </p:spPr>
      </p:pic>
    </p:spTree>
    <p:extLst>
      <p:ext uri="{BB962C8B-B14F-4D97-AF65-F5344CB8AC3E}">
        <p14:creationId xmlns:p14="http://schemas.microsoft.com/office/powerpoint/2010/main" val="4179359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 4 : Client serveur</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Ce pattern montre la structure statique mais pas son organisation à l’exécution (dynamique)</a:t>
            </a:r>
          </a:p>
          <a:p>
            <a:r>
              <a:rPr lang="fr-FR" dirty="0" smtClean="0"/>
              <a:t>Un système qui suit ce pattern est organisé comme un ensemble de </a:t>
            </a:r>
            <a:r>
              <a:rPr lang="fr-FR" dirty="0" smtClean="0"/>
              <a:t>services, </a:t>
            </a:r>
            <a:r>
              <a:rPr lang="fr-FR" dirty="0" smtClean="0"/>
              <a:t>leurs serveurs associés, et de clients qui accèdent aux services </a:t>
            </a:r>
          </a:p>
          <a:p>
            <a:r>
              <a:rPr lang="fr-FR" dirty="0" smtClean="0"/>
              <a:t>Les composants principaux sont :</a:t>
            </a:r>
          </a:p>
          <a:p>
            <a:pPr lvl="1"/>
            <a:r>
              <a:rPr lang="fr-FR" dirty="0" smtClean="0"/>
              <a:t>Un ensemble de serveurs qui offrent des services : </a:t>
            </a:r>
          </a:p>
          <a:p>
            <a:pPr lvl="2"/>
            <a:r>
              <a:rPr lang="fr-FR" dirty="0" smtClean="0"/>
              <a:t>Impression, gestion de fichiers, compilation…</a:t>
            </a:r>
          </a:p>
          <a:p>
            <a:pPr lvl="1"/>
            <a:r>
              <a:rPr lang="fr-FR" dirty="0" smtClean="0"/>
              <a:t>Un ensemble de clients qui appellent les services proposés : </a:t>
            </a:r>
          </a:p>
          <a:p>
            <a:pPr lvl="2"/>
            <a:r>
              <a:rPr lang="fr-FR" dirty="0" smtClean="0"/>
              <a:t>Il y aura normalement plusieurs instances concourantes de clients </a:t>
            </a:r>
          </a:p>
          <a:p>
            <a:pPr lvl="1"/>
            <a:r>
              <a:rPr lang="fr-FR" dirty="0" smtClean="0"/>
              <a:t>Un réseau qui permet aux clients d’accéder aux services :</a:t>
            </a:r>
          </a:p>
          <a:p>
            <a:pPr lvl="2"/>
            <a:r>
              <a:rPr lang="fr-FR" dirty="0" smtClean="0"/>
              <a:t>La plupart des systèmes sont implémentés de façon distribuée et sont connectés au moyen des protocoles Internet</a:t>
            </a:r>
          </a:p>
          <a:p>
            <a:r>
              <a:rPr lang="fr-FR" dirty="0" smtClean="0"/>
              <a:t>Une fois de plus le gain réside dans la séparation et l’indépendance </a:t>
            </a:r>
            <a:endParaRPr lang="fr-FR" dirty="0"/>
          </a:p>
        </p:txBody>
      </p:sp>
    </p:spTree>
    <p:extLst>
      <p:ext uri="{BB962C8B-B14F-4D97-AF65-F5344CB8AC3E}">
        <p14:creationId xmlns:p14="http://schemas.microsoft.com/office/powerpoint/2010/main" val="24729995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Client–server pattern</a:t>
            </a:r>
            <a:r>
              <a:rPr lang="en-GB" dirty="0" smtClean="0"/>
              <a:t> </a:t>
            </a:r>
            <a:endParaRPr lang="en-US" dirty="0"/>
          </a:p>
        </p:txBody>
      </p:sp>
      <p:graphicFrame>
        <p:nvGraphicFramePr>
          <p:cNvPr id="4" name="Content Placeholder 3"/>
          <p:cNvGraphicFramePr>
            <a:graphicFrameLocks noGrp="1"/>
          </p:cNvGraphicFramePr>
          <p:nvPr>
            <p:ph idx="1"/>
          </p:nvPr>
        </p:nvGraphicFramePr>
        <p:xfrm>
          <a:off x="930107" y="1600200"/>
          <a:ext cx="7298479" cy="4211320"/>
        </p:xfrm>
        <a:graphic>
          <a:graphicData uri="http://schemas.openxmlformats.org/drawingml/2006/table">
            <a:tbl>
              <a:tblPr firstRow="1" bandRow="1">
                <a:tableStyleId>{5C22544A-7EE6-4342-B048-85BDC9FD1C3A}</a:tableStyleId>
              </a:tblPr>
              <a:tblGrid>
                <a:gridCol w="1847313"/>
                <a:gridCol w="5451166"/>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Client-</a:t>
                      </a:r>
                      <a:r>
                        <a:rPr lang="en-GB" sz="1400" b="1" dirty="0" smtClean="0">
                          <a:solidFill>
                            <a:srgbClr val="000000"/>
                          </a:solidFill>
                          <a:latin typeface="Helvetica"/>
                          <a:ea typeface="Times New Roman"/>
                          <a:cs typeface="Helvetica"/>
                        </a:rPr>
                        <a:t>server</a:t>
                      </a:r>
                      <a:endParaRPr lang="en-GB" sz="1400" b="1" dirty="0">
                        <a:solidFill>
                          <a:srgbClr val="000000"/>
                        </a:solidFill>
                        <a:latin typeface="Helvetica"/>
                        <a:ea typeface="Times New Roman"/>
                        <a:cs typeface="Helvetica"/>
                      </a:endParaRPr>
                    </a:p>
                  </a:txBody>
                  <a:tcPr marL="68580" marR="68580" marT="0" marB="0"/>
                </a:tc>
              </a:tr>
              <a:tr h="339165">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a:solidFill>
                            <a:srgbClr val="000000"/>
                          </a:solidFill>
                          <a:latin typeface="Helvetica"/>
                          <a:ea typeface="Times New Roman"/>
                          <a:cs typeface="Helvetica"/>
                        </a:rPr>
                        <a:t>In a client–server architecture, the functionality of the system is organized into services, with each service delivered from a separate server. Clients are users of these services and access servers to make use of them.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Figure 6.11 is an example of a film and video/DVD library organized as a client–server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Used when data in a shared database has to be accessed from a range of locations. Because servers can be replicated, may also be used when the load on a system is variable.</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principal advantage of this model is that servers can be distributed across a network. General functionality (e.g., a printing service) can be available to all clients and does not need to be implemented by all services.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Each service is a single point of failure so susceptible to denial of service attacks or server failure. Performance may be unpredictable because it depends on the network as well as the system. May be management problems if servers are owned by different organizations</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9850218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client–server architecture for a film </a:t>
            </a:r>
            <a:r>
              <a:rPr lang="en-US" sz="3600" dirty="0" smtClean="0"/>
              <a:t>library</a:t>
            </a:r>
            <a:r>
              <a:rPr lang="en-GB" dirty="0" smtClean="0"/>
              <a:t> </a:t>
            </a:r>
            <a:endParaRPr lang="en-US" dirty="0"/>
          </a:p>
        </p:txBody>
      </p:sp>
      <p:pic>
        <p:nvPicPr>
          <p:cNvPr id="4" name="Content Placeholder 3" descr="6.11 ClientServerFilmPhoto.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1062" r="-1062"/>
              <a:stretch>
                <a:fillRect/>
              </a:stretch>
            </p:blipFill>
          </mc:Choice>
          <mc:Fallback>
            <p:blipFill>
              <a:blip r:embed="rId3"/>
              <a:srcRect l="-1062" r="-1062"/>
              <a:stretch>
                <a:fillRect/>
              </a:stretch>
            </p:blipFill>
          </mc:Fallback>
        </mc:AlternateContent>
        <p:spPr>
          <a:xfrm>
            <a:off x="822014" y="1775831"/>
            <a:ext cx="7203898" cy="3961866"/>
          </a:xfrm>
        </p:spPr>
      </p:pic>
    </p:spTree>
    <p:extLst>
      <p:ext uri="{BB962C8B-B14F-4D97-AF65-F5344CB8AC3E}">
        <p14:creationId xmlns:p14="http://schemas.microsoft.com/office/powerpoint/2010/main" val="25924936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Pattern 5 : Pipe &amp; </a:t>
            </a:r>
            <a:r>
              <a:rPr lang="fr-FR" dirty="0" err="1" smtClean="0"/>
              <a:t>Filter</a:t>
            </a:r>
            <a:endParaRPr lang="fr-FR" dirty="0"/>
          </a:p>
        </p:txBody>
      </p:sp>
      <p:sp>
        <p:nvSpPr>
          <p:cNvPr id="3" name="Espace réservé du contenu 2"/>
          <p:cNvSpPr>
            <a:spLocks noGrp="1"/>
          </p:cNvSpPr>
          <p:nvPr>
            <p:ph idx="1"/>
          </p:nvPr>
        </p:nvSpPr>
        <p:spPr/>
        <p:txBody>
          <a:bodyPr>
            <a:normAutofit fontScale="92500"/>
          </a:bodyPr>
          <a:lstStyle/>
          <a:p>
            <a:r>
              <a:rPr lang="fr-FR" dirty="0" smtClean="0"/>
              <a:t>Ce pattern montre l’organisation à l’exécution d’un système où les composants reçoivent des entrées et produisent des sorties</a:t>
            </a:r>
          </a:p>
          <a:p>
            <a:r>
              <a:rPr lang="fr-FR" dirty="0" smtClean="0"/>
              <a:t>Chaque étape est vue comme une transformation : </a:t>
            </a:r>
          </a:p>
          <a:p>
            <a:pPr lvl="1"/>
            <a:r>
              <a:rPr lang="fr-FR" dirty="0" smtClean="0"/>
              <a:t>Les données d’entrée sont transformées en donnés de sortie</a:t>
            </a:r>
          </a:p>
          <a:p>
            <a:pPr lvl="1"/>
            <a:r>
              <a:rPr lang="fr-FR" dirty="0" smtClean="0"/>
              <a:t>Chaque étape « oublie » ensuite les données transmises</a:t>
            </a:r>
          </a:p>
          <a:p>
            <a:pPr lvl="1"/>
            <a:r>
              <a:rPr lang="fr-FR" dirty="0" smtClean="0"/>
              <a:t>Les transformations peuvent s’exécuter séquentiellement ou en parallèle</a:t>
            </a:r>
          </a:p>
          <a:p>
            <a:r>
              <a:rPr lang="fr-FR" dirty="0" smtClean="0"/>
              <a:t>Le terme vient d’Unix où l’on pouvait lier des processus par des « pipes » (tuyaux), les transformations « filtrant » les données </a:t>
            </a:r>
          </a:p>
          <a:p>
            <a:r>
              <a:rPr lang="fr-FR" dirty="0" smtClean="0"/>
              <a:t>Les systèmes interactifs sont difficiles à construire avec ce modèle !</a:t>
            </a:r>
          </a:p>
          <a:p>
            <a:pPr lvl="1"/>
            <a:r>
              <a:rPr lang="fr-FR" dirty="0" smtClean="0"/>
              <a:t>OpenGL</a:t>
            </a:r>
          </a:p>
        </p:txBody>
      </p:sp>
    </p:spTree>
    <p:extLst>
      <p:ext uri="{BB962C8B-B14F-4D97-AF65-F5344CB8AC3E}">
        <p14:creationId xmlns:p14="http://schemas.microsoft.com/office/powerpoint/2010/main" val="24163658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pipe and filter pattern</a:t>
            </a:r>
            <a:r>
              <a:rPr lang="en-GB" dirty="0" smtClean="0"/>
              <a:t> </a:t>
            </a:r>
            <a:endParaRPr lang="en-US" dirty="0"/>
          </a:p>
        </p:txBody>
      </p:sp>
      <p:graphicFrame>
        <p:nvGraphicFramePr>
          <p:cNvPr id="4" name="Content Placeholder 3"/>
          <p:cNvGraphicFramePr>
            <a:graphicFrameLocks noGrp="1"/>
          </p:cNvGraphicFramePr>
          <p:nvPr>
            <p:ph idx="1"/>
          </p:nvPr>
        </p:nvGraphicFramePr>
        <p:xfrm>
          <a:off x="822014" y="1600200"/>
          <a:ext cx="7190386" cy="421132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Pipe and </a:t>
                      </a:r>
                      <a:r>
                        <a:rPr lang="en-GB" sz="1400" b="1" dirty="0" smtClean="0">
                          <a:solidFill>
                            <a:srgbClr val="000000"/>
                          </a:solidFill>
                          <a:latin typeface="Helvetica"/>
                          <a:ea typeface="Times New Roman"/>
                          <a:cs typeface="Helvetica"/>
                        </a:rPr>
                        <a:t>filter</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a:solidFill>
                            <a:srgbClr val="000000"/>
                          </a:solidFill>
                          <a:latin typeface="Helvetica"/>
                          <a:ea typeface="Times New Roman"/>
                          <a:cs typeface="Helvetica"/>
                        </a:rPr>
                        <a:t>The processing of the data in a system is organized so that each processing component (filter) is discrete and carries out one type of data transformation. The data flows (as in a pipe) from one component to another for processing.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a:solidFill>
                            <a:srgbClr val="000000"/>
                          </a:solidFill>
                          <a:latin typeface="Helvetica"/>
                          <a:ea typeface="Times New Roman"/>
                          <a:cs typeface="Helvetica"/>
                        </a:rPr>
                        <a:t>Figure 6.13 is an example of a pipe and filter system used for processing invoices.</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a:solidFill>
                            <a:srgbClr val="000000"/>
                          </a:solidFill>
                          <a:latin typeface="Helvetica"/>
                          <a:ea typeface="Times New Roman"/>
                          <a:cs typeface="Helvetica"/>
                        </a:rPr>
                        <a:t>Commonly used in data processing applications (both batch- and transaction-based) where inputs are processed in separate stages to generate related outputs.</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a:solidFill>
                            <a:srgbClr val="000000"/>
                          </a:solidFill>
                          <a:latin typeface="Helvetica"/>
                          <a:ea typeface="Times New Roman"/>
                          <a:cs typeface="Helvetica"/>
                        </a:rPr>
                        <a:t>Easy to understand and supports transformation reuse. Workflow style matches the structure of many business processes. Evolution by adding transformations is straightforward. Can be implemented as either a sequential or concurrent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format for data transfer has to be agreed upon between communicating transformations. Each transformation must parse its input and </a:t>
                      </a:r>
                      <a:r>
                        <a:rPr lang="en-GB" sz="1400" dirty="0" err="1">
                          <a:solidFill>
                            <a:srgbClr val="000000"/>
                          </a:solidFill>
                          <a:latin typeface="Helvetica"/>
                          <a:ea typeface="Times New Roman"/>
                          <a:cs typeface="Helvetica"/>
                        </a:rPr>
                        <a:t>unparse</a:t>
                      </a:r>
                      <a:r>
                        <a:rPr lang="en-GB" sz="1400" dirty="0">
                          <a:solidFill>
                            <a:srgbClr val="000000"/>
                          </a:solidFill>
                          <a:latin typeface="Helvetica"/>
                          <a:ea typeface="Times New Roman"/>
                          <a:cs typeface="Helvetica"/>
                        </a:rPr>
                        <a:t> its output to the agreed form. This increases system overhead and may mean that it is impossible to reuse functional transformations that use incompatible data structures</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42455063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sz="3600" dirty="0" smtClean="0"/>
              <a:t>An example of the pipe and filter architecture</a:t>
            </a:r>
            <a:r>
              <a:rPr lang="en-GB" sz="3600" dirty="0" smtClean="0"/>
              <a:t> </a:t>
            </a:r>
            <a:endParaRPr lang="en-US" sz="3600" dirty="0"/>
          </a:p>
        </p:txBody>
      </p:sp>
      <p:pic>
        <p:nvPicPr>
          <p:cNvPr id="4" name="Content Placeholder 3" descr="6.13 InvoiceProc.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46243" b="-46243"/>
              <a:stretch>
                <a:fillRect/>
              </a:stretch>
            </p:blipFill>
          </mc:Choice>
          <mc:Fallback>
            <p:blipFill>
              <a:blip r:embed="rId3"/>
              <a:srcRect t="-46243" b="-46243"/>
              <a:stretch>
                <a:fillRect/>
              </a:stretch>
            </p:blipFill>
          </mc:Fallback>
        </mc:AlternateContent>
        <p:spPr/>
      </p:pic>
    </p:spTree>
    <p:extLst>
      <p:ext uri="{BB962C8B-B14F-4D97-AF65-F5344CB8AC3E}">
        <p14:creationId xmlns:p14="http://schemas.microsoft.com/office/powerpoint/2010/main" val="2219062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Modélisation ou représentation ?</a:t>
            </a:r>
            <a:endParaRPr lang="fr-FR" dirty="0"/>
          </a:p>
        </p:txBody>
      </p:sp>
      <p:sp>
        <p:nvSpPr>
          <p:cNvPr id="3" name="Espace réservé du contenu 2"/>
          <p:cNvSpPr>
            <a:spLocks noGrp="1"/>
          </p:cNvSpPr>
          <p:nvPr>
            <p:ph idx="1"/>
          </p:nvPr>
        </p:nvSpPr>
        <p:spPr/>
        <p:txBody>
          <a:bodyPr/>
          <a:lstStyle/>
          <a:p>
            <a:r>
              <a:rPr lang="fr-FR" dirty="0" smtClean="0"/>
              <a:t>L’aspect le plus intéressant d’un modèle est qu’il néglige les détails</a:t>
            </a:r>
          </a:p>
          <a:p>
            <a:r>
              <a:rPr lang="fr-FR" dirty="0" smtClean="0"/>
              <a:t>Un modèle est une abstraction du système, pas une représentation</a:t>
            </a:r>
          </a:p>
          <a:p>
            <a:r>
              <a:rPr lang="fr-FR" dirty="0" smtClean="0"/>
              <a:t>Une représentation doit comprendre toute l’information, une abstraction simplifie délibérément et fait ressortir les caractéristiques les plus importantes</a:t>
            </a:r>
          </a:p>
          <a:p>
            <a:r>
              <a:rPr lang="fr-FR" dirty="0" smtClean="0"/>
              <a:t>Par exemple : </a:t>
            </a:r>
          </a:p>
          <a:p>
            <a:pPr lvl="1"/>
            <a:r>
              <a:rPr lang="fr-FR" dirty="0" smtClean="0"/>
              <a:t>Le résumé d’un livre dans un journal est une abstraction</a:t>
            </a:r>
          </a:p>
          <a:p>
            <a:pPr lvl="1"/>
            <a:r>
              <a:rPr lang="fr-FR" dirty="0" smtClean="0"/>
              <a:t>La traduction du livre dans une autre langue est une représentation</a:t>
            </a:r>
            <a:endParaRPr lang="fr-FR" dirty="0"/>
          </a:p>
        </p:txBody>
      </p:sp>
    </p:spTree>
    <p:extLst>
      <p:ext uri="{BB962C8B-B14F-4D97-AF65-F5344CB8AC3E}">
        <p14:creationId xmlns:p14="http://schemas.microsoft.com/office/powerpoint/2010/main" val="15272033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Architecture d’application</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1504734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Systèmes applicatifs</a:t>
            </a:r>
            <a:endParaRPr lang="fr-FR" dirty="0"/>
          </a:p>
        </p:txBody>
      </p:sp>
      <p:sp>
        <p:nvSpPr>
          <p:cNvPr id="5" name="Espace réservé du contenu 4"/>
          <p:cNvSpPr>
            <a:spLocks noGrp="1"/>
          </p:cNvSpPr>
          <p:nvPr>
            <p:ph idx="1"/>
          </p:nvPr>
        </p:nvSpPr>
        <p:spPr/>
        <p:txBody>
          <a:bodyPr>
            <a:normAutofit fontScale="92500" lnSpcReduction="20000"/>
          </a:bodyPr>
          <a:lstStyle/>
          <a:p>
            <a:r>
              <a:rPr lang="fr-FR" dirty="0" smtClean="0"/>
              <a:t>Les applications (métier) répondent à un besoin métier ou organisationnel</a:t>
            </a:r>
          </a:p>
          <a:p>
            <a:r>
              <a:rPr lang="fr-FR" dirty="0" smtClean="0"/>
              <a:t>Tous les métiers ont beaucoup en commun :</a:t>
            </a:r>
          </a:p>
          <a:p>
            <a:pPr lvl="1"/>
            <a:r>
              <a:rPr lang="fr-FR" dirty="0" smtClean="0"/>
              <a:t>Embaucher des gens</a:t>
            </a:r>
          </a:p>
          <a:p>
            <a:pPr lvl="1"/>
            <a:r>
              <a:rPr lang="fr-FR" dirty="0" smtClean="0"/>
              <a:t>Emettre des factures</a:t>
            </a:r>
          </a:p>
          <a:p>
            <a:pPr lvl="1"/>
            <a:r>
              <a:rPr lang="fr-FR" dirty="0" smtClean="0"/>
              <a:t>Tenir la comptabilité</a:t>
            </a:r>
          </a:p>
          <a:p>
            <a:r>
              <a:rPr lang="fr-FR" dirty="0" smtClean="0"/>
              <a:t>Toutes les entreprises d’un même secteur ont les mêmes besoins :</a:t>
            </a:r>
          </a:p>
          <a:p>
            <a:pPr lvl="1"/>
            <a:r>
              <a:rPr lang="fr-FR" dirty="0" smtClean="0"/>
              <a:t>Toutes les compagnies de </a:t>
            </a:r>
            <a:r>
              <a:rPr lang="fr-FR" dirty="0" smtClean="0"/>
              <a:t>téléphone </a:t>
            </a:r>
            <a:r>
              <a:rPr lang="fr-FR" dirty="0" smtClean="0"/>
              <a:t>doivent gérer </a:t>
            </a:r>
            <a:r>
              <a:rPr lang="fr-FR" dirty="0" smtClean="0"/>
              <a:t>leurs </a:t>
            </a:r>
            <a:r>
              <a:rPr lang="fr-FR" dirty="0" smtClean="0"/>
              <a:t>clients…</a:t>
            </a:r>
          </a:p>
          <a:p>
            <a:r>
              <a:rPr lang="fr-FR" dirty="0" smtClean="0"/>
              <a:t>Ces besoins partagés ont conduit au développement d’architectures de logiciels qui décrivent la structure et l’organisation de types </a:t>
            </a:r>
            <a:r>
              <a:rPr lang="fr-FR" dirty="0" smtClean="0"/>
              <a:t>particuliers </a:t>
            </a:r>
            <a:r>
              <a:rPr lang="fr-FR" dirty="0" smtClean="0"/>
              <a:t>de logiciels :</a:t>
            </a:r>
          </a:p>
          <a:p>
            <a:pPr lvl="1"/>
            <a:r>
              <a:rPr lang="fr-FR" dirty="0" smtClean="0"/>
              <a:t>Pour beaucoup de tels logiciels la réutilisation est possible sans ré- implémentation : ce sont les ERP et les logiciels verticaux (COTS)</a:t>
            </a:r>
          </a:p>
          <a:p>
            <a:pPr lvl="1"/>
            <a:r>
              <a:rPr lang="fr-FR" dirty="0" smtClean="0"/>
              <a:t>Un système de </a:t>
            </a:r>
            <a:r>
              <a:rPr lang="fr-FR" dirty="0" err="1" smtClean="0"/>
              <a:t>supply</a:t>
            </a:r>
            <a:r>
              <a:rPr lang="fr-FR" dirty="0" smtClean="0"/>
              <a:t> </a:t>
            </a:r>
            <a:r>
              <a:rPr lang="fr-FR" dirty="0" err="1" smtClean="0"/>
              <a:t>chain</a:t>
            </a:r>
            <a:r>
              <a:rPr lang="fr-FR" dirty="0" smtClean="0"/>
              <a:t> (SCM) pourra ainsi être adapté à plusieurs types de fournisseurs, de produits, de types de contrats</a:t>
            </a:r>
            <a:endParaRPr lang="fr-FR" dirty="0"/>
          </a:p>
        </p:txBody>
      </p:sp>
    </p:spTree>
    <p:extLst>
      <p:ext uri="{BB962C8B-B14F-4D97-AF65-F5344CB8AC3E}">
        <p14:creationId xmlns:p14="http://schemas.microsoft.com/office/powerpoint/2010/main" val="24551801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Utilisation</a:t>
            </a:r>
            <a:endParaRPr lang="fr-FR" dirty="0"/>
          </a:p>
        </p:txBody>
      </p:sp>
      <p:sp>
        <p:nvSpPr>
          <p:cNvPr id="3" name="Espace réservé du contenu 2"/>
          <p:cNvSpPr>
            <a:spLocks noGrp="1"/>
          </p:cNvSpPr>
          <p:nvPr>
            <p:ph idx="1"/>
          </p:nvPr>
        </p:nvSpPr>
        <p:spPr/>
        <p:txBody>
          <a:bodyPr/>
          <a:lstStyle/>
          <a:p>
            <a:r>
              <a:rPr lang="fr-FR" dirty="0" smtClean="0"/>
              <a:t>Un concepteur de logiciel utilisera les modèles d’architecture applicative de plusieurs façons :</a:t>
            </a:r>
          </a:p>
          <a:p>
            <a:pPr lvl="1"/>
            <a:r>
              <a:rPr lang="fr-FR" dirty="0" smtClean="0"/>
              <a:t>Comme un point de départ pour la conception</a:t>
            </a:r>
          </a:p>
          <a:p>
            <a:pPr lvl="1"/>
            <a:r>
              <a:rPr lang="fr-FR" dirty="0" smtClean="0"/>
              <a:t>Comme une checklist pour la conception</a:t>
            </a:r>
          </a:p>
          <a:p>
            <a:pPr lvl="1"/>
            <a:r>
              <a:rPr lang="fr-FR" dirty="0" smtClean="0"/>
              <a:t>Comme une façon d’organiser le travail des développeurs</a:t>
            </a:r>
          </a:p>
          <a:p>
            <a:pPr lvl="1"/>
            <a:r>
              <a:rPr lang="fr-FR" dirty="0" smtClean="0"/>
              <a:t>Comme un moyen d’évaluer la réutilisabilité d’un composant</a:t>
            </a:r>
          </a:p>
          <a:p>
            <a:pPr lvl="1"/>
            <a:r>
              <a:rPr lang="fr-FR" dirty="0" smtClean="0"/>
              <a:t>Comme un vocabulaire pour parler de types d’applications</a:t>
            </a:r>
          </a:p>
        </p:txBody>
      </p:sp>
    </p:spTree>
    <p:extLst>
      <p:ext uri="{BB962C8B-B14F-4D97-AF65-F5344CB8AC3E}">
        <p14:creationId xmlns:p14="http://schemas.microsoft.com/office/powerpoint/2010/main" val="41005331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Exemple 1 : Traitement de transactions</a:t>
            </a:r>
            <a:endParaRPr lang="fr-FR" dirty="0"/>
          </a:p>
        </p:txBody>
      </p:sp>
      <p:sp>
        <p:nvSpPr>
          <p:cNvPr id="3" name="Espace réservé du contenu 2"/>
          <p:cNvSpPr>
            <a:spLocks noGrp="1"/>
          </p:cNvSpPr>
          <p:nvPr>
            <p:ph idx="1"/>
          </p:nvPr>
        </p:nvSpPr>
        <p:spPr/>
        <p:txBody>
          <a:bodyPr/>
          <a:lstStyle/>
          <a:p>
            <a:r>
              <a:rPr lang="fr-FR" dirty="0" smtClean="0"/>
              <a:t>Les systèmes de traitement des transactions sont conçus pour traiter : </a:t>
            </a:r>
          </a:p>
          <a:p>
            <a:pPr lvl="1"/>
            <a:r>
              <a:rPr lang="fr-FR" dirty="0" smtClean="0"/>
              <a:t>Des demandes d’information (requêtes) des utilisateurs à partir d’une base de données</a:t>
            </a:r>
          </a:p>
          <a:p>
            <a:pPr lvl="1"/>
            <a:r>
              <a:rPr lang="fr-FR" dirty="0" smtClean="0"/>
              <a:t>Des demandes de mises à jour de la base de données</a:t>
            </a:r>
          </a:p>
          <a:p>
            <a:r>
              <a:rPr lang="fr-FR" dirty="0" smtClean="0"/>
              <a:t>Techniquement une transaction est une suite d’opérations traitées comme une seule opération (atomicité)</a:t>
            </a:r>
          </a:p>
          <a:p>
            <a:r>
              <a:rPr lang="fr-FR" dirty="0" smtClean="0"/>
              <a:t>Pour un utilisateur une transaction c’est n’importe quelle suite d’opération qui satisfait un besoin</a:t>
            </a:r>
            <a:endParaRPr lang="fr-FR" dirty="0"/>
          </a:p>
        </p:txBody>
      </p:sp>
    </p:spTree>
    <p:extLst>
      <p:ext uri="{BB962C8B-B14F-4D97-AF65-F5344CB8AC3E}">
        <p14:creationId xmlns:p14="http://schemas.microsoft.com/office/powerpoint/2010/main" val="96853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structure of transaction processing applications</a:t>
            </a:r>
            <a:r>
              <a:rPr lang="en-GB" sz="2800" dirty="0" smtClean="0"/>
              <a:t> </a:t>
            </a:r>
            <a:endParaRPr lang="en-US" sz="2800" dirty="0"/>
          </a:p>
        </p:txBody>
      </p:sp>
      <p:pic>
        <p:nvPicPr>
          <p:cNvPr id="4" name="Content Placeholder 3" descr="6.14 TransactionProcSy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253395" b="-253395"/>
              <a:stretch>
                <a:fillRect/>
              </a:stretch>
            </p:blipFill>
          </mc:Choice>
          <mc:Fallback>
            <p:blipFill>
              <a:blip r:embed="rId3"/>
              <a:srcRect t="-253395" b="-253395"/>
              <a:stretch>
                <a:fillRect/>
              </a:stretch>
            </p:blipFill>
          </mc:Fallback>
        </mc:AlternateContent>
        <p:spPr>
          <a:xfrm>
            <a:off x="188147" y="1340768"/>
            <a:ext cx="8641566" cy="4752528"/>
          </a:xfrm>
        </p:spPr>
      </p:pic>
    </p:spTree>
    <p:extLst>
      <p:ext uri="{BB962C8B-B14F-4D97-AF65-F5344CB8AC3E}">
        <p14:creationId xmlns:p14="http://schemas.microsoft.com/office/powerpoint/2010/main" val="19762071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software architecture of an ATM system</a:t>
            </a:r>
            <a:r>
              <a:rPr lang="en-GB" sz="3200" dirty="0" smtClean="0"/>
              <a:t> </a:t>
            </a:r>
            <a:endParaRPr lang="en-US" sz="3200" dirty="0"/>
          </a:p>
        </p:txBody>
      </p:sp>
      <p:pic>
        <p:nvPicPr>
          <p:cNvPr id="4" name="Content Placeholder 3" descr="6.15 ATMSystemArch.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13074" b="-13074"/>
              <a:stretch>
                <a:fillRect/>
              </a:stretch>
            </p:blipFill>
          </mc:Choice>
          <mc:Fallback>
            <p:blipFill>
              <a:blip r:embed="rId3"/>
              <a:srcRect t="-13074" b="-13074"/>
              <a:stretch>
                <a:fillRect/>
              </a:stretch>
            </p:blipFill>
          </mc:Fallback>
        </mc:AlternateContent>
        <p:spPr>
          <a:xfrm>
            <a:off x="395536" y="1600200"/>
            <a:ext cx="8352927" cy="4593788"/>
          </a:xfrm>
        </p:spPr>
      </p:pic>
    </p:spTree>
    <p:extLst>
      <p:ext uri="{BB962C8B-B14F-4D97-AF65-F5344CB8AC3E}">
        <p14:creationId xmlns:p14="http://schemas.microsoft.com/office/powerpoint/2010/main" val="38361465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2 :  Système d’Information</a:t>
            </a:r>
            <a:endParaRPr lang="fr-FR" dirty="0"/>
          </a:p>
        </p:txBody>
      </p:sp>
      <p:sp>
        <p:nvSpPr>
          <p:cNvPr id="3" name="Espace réservé du contenu 2"/>
          <p:cNvSpPr>
            <a:spLocks noGrp="1"/>
          </p:cNvSpPr>
          <p:nvPr>
            <p:ph idx="1"/>
          </p:nvPr>
        </p:nvSpPr>
        <p:spPr/>
        <p:txBody>
          <a:bodyPr/>
          <a:lstStyle/>
          <a:p>
            <a:r>
              <a:rPr lang="fr-FR" dirty="0" smtClean="0"/>
              <a:t>Tout système qui implique une interaction avec une base de données partagée peut être considéré comme un Système d’Information (Orientés Transactions)</a:t>
            </a:r>
          </a:p>
          <a:p>
            <a:r>
              <a:rPr lang="fr-FR" dirty="0" smtClean="0"/>
              <a:t>De plus en plus souvent les Systèmes d’Information sont des systèmes basés sur le Web que l’on accède par des navigateurs</a:t>
            </a:r>
          </a:p>
          <a:p>
            <a:pPr lvl="1"/>
            <a:r>
              <a:rPr lang="fr-FR" dirty="0" smtClean="0"/>
              <a:t>Modèle à 4 niveaux :</a:t>
            </a:r>
          </a:p>
          <a:p>
            <a:pPr lvl="2"/>
            <a:r>
              <a:rPr lang="fr-FR" dirty="0" smtClean="0"/>
              <a:t>Navigateur</a:t>
            </a:r>
          </a:p>
          <a:p>
            <a:pPr lvl="2"/>
            <a:r>
              <a:rPr lang="fr-FR" dirty="0"/>
              <a:t>W</a:t>
            </a:r>
            <a:r>
              <a:rPr lang="fr-FR" dirty="0" smtClean="0"/>
              <a:t>eb server</a:t>
            </a:r>
          </a:p>
          <a:p>
            <a:pPr lvl="2"/>
            <a:r>
              <a:rPr lang="fr-FR" dirty="0" smtClean="0"/>
              <a:t>Application server</a:t>
            </a:r>
          </a:p>
          <a:p>
            <a:pPr lvl="2"/>
            <a:r>
              <a:rPr lang="fr-FR" dirty="0" err="1" smtClean="0"/>
              <a:t>Database</a:t>
            </a:r>
            <a:r>
              <a:rPr lang="fr-FR" dirty="0" smtClean="0"/>
              <a:t> server</a:t>
            </a:r>
          </a:p>
          <a:p>
            <a:pPr lvl="2"/>
            <a:endParaRPr lang="fr-FR" dirty="0"/>
          </a:p>
        </p:txBody>
      </p:sp>
    </p:spTree>
    <p:extLst>
      <p:ext uri="{BB962C8B-B14F-4D97-AF65-F5344CB8AC3E}">
        <p14:creationId xmlns:p14="http://schemas.microsoft.com/office/powerpoint/2010/main" val="28257550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Layered information system architecture</a:t>
            </a:r>
            <a:r>
              <a:rPr lang="en-GB" dirty="0" smtClean="0"/>
              <a:t> </a:t>
            </a:r>
            <a:endParaRPr lang="en-US" dirty="0"/>
          </a:p>
        </p:txBody>
      </p:sp>
      <p:pic>
        <p:nvPicPr>
          <p:cNvPr id="4" name="Content Placeholder 3" descr="6.16 InfoSysArch.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15661" r="-15661"/>
              <a:stretch>
                <a:fillRect/>
              </a:stretch>
            </p:blipFill>
          </mc:Choice>
          <mc:Fallback>
            <p:blipFill>
              <a:blip r:embed="rId3"/>
              <a:srcRect l="-15661" r="-15661"/>
              <a:stretch>
                <a:fillRect/>
              </a:stretch>
            </p:blipFill>
          </mc:Fallback>
        </mc:AlternateContent>
        <p:spPr>
          <a:xfrm>
            <a:off x="727433" y="1600201"/>
            <a:ext cx="7325503" cy="4028744"/>
          </a:xfrm>
        </p:spPr>
      </p:pic>
    </p:spTree>
    <p:extLst>
      <p:ext uri="{BB962C8B-B14F-4D97-AF65-F5344CB8AC3E}">
        <p14:creationId xmlns:p14="http://schemas.microsoft.com/office/powerpoint/2010/main" val="240962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800" dirty="0" smtClean="0"/>
              <a:t>Exemple 3 :  Système de traitement des langages </a:t>
            </a:r>
            <a:endParaRPr lang="fr-FR" sz="2800" dirty="0"/>
          </a:p>
        </p:txBody>
      </p:sp>
      <p:sp>
        <p:nvSpPr>
          <p:cNvPr id="3" name="Espace réservé du contenu 2"/>
          <p:cNvSpPr>
            <a:spLocks noGrp="1"/>
          </p:cNvSpPr>
          <p:nvPr>
            <p:ph idx="1"/>
          </p:nvPr>
        </p:nvSpPr>
        <p:spPr/>
        <p:txBody>
          <a:bodyPr>
            <a:normAutofit fontScale="92500" lnSpcReduction="20000"/>
          </a:bodyPr>
          <a:lstStyle/>
          <a:p>
            <a:r>
              <a:rPr lang="fr-FR" dirty="0" smtClean="0"/>
              <a:t>Les systèmes de traitement des langages traduisent un langage, le plus souvent artificiel, en une autre représentation de ce langage</a:t>
            </a:r>
          </a:p>
          <a:p>
            <a:r>
              <a:rPr lang="fr-FR" dirty="0" smtClean="0"/>
              <a:t>Dans le cas des langages de </a:t>
            </a:r>
            <a:r>
              <a:rPr lang="fr-FR" dirty="0" smtClean="0"/>
              <a:t>programmation, </a:t>
            </a:r>
            <a:r>
              <a:rPr lang="fr-FR" dirty="0" smtClean="0"/>
              <a:t>ils exécutent aussi le code résultant de la traduction</a:t>
            </a:r>
          </a:p>
          <a:p>
            <a:r>
              <a:rPr lang="fr-FR" dirty="0" smtClean="0"/>
              <a:t>On trouve :</a:t>
            </a:r>
          </a:p>
          <a:p>
            <a:pPr lvl="1"/>
            <a:r>
              <a:rPr lang="fr-FR" dirty="0" smtClean="0"/>
              <a:t>Les compilateurs</a:t>
            </a:r>
          </a:p>
          <a:p>
            <a:pPr lvl="1"/>
            <a:r>
              <a:rPr lang="fr-FR" dirty="0" smtClean="0"/>
              <a:t>Les analyseurs XML</a:t>
            </a:r>
          </a:p>
          <a:p>
            <a:pPr lvl="1"/>
            <a:r>
              <a:rPr lang="fr-FR" dirty="0" smtClean="0"/>
              <a:t>Les système de traduction automatique</a:t>
            </a:r>
          </a:p>
          <a:p>
            <a:r>
              <a:rPr lang="fr-FR" dirty="0" smtClean="0"/>
              <a:t>Les compilateurs ont une architecture particulière :</a:t>
            </a:r>
          </a:p>
          <a:p>
            <a:pPr lvl="1"/>
            <a:r>
              <a:rPr lang="fr-FR" dirty="0" smtClean="0"/>
              <a:t>Un analyseur lexical</a:t>
            </a:r>
          </a:p>
          <a:p>
            <a:pPr lvl="1"/>
            <a:r>
              <a:rPr lang="fr-FR" dirty="0" smtClean="0"/>
              <a:t>Une </a:t>
            </a:r>
            <a:r>
              <a:rPr lang="fr-FR" dirty="0" smtClean="0"/>
              <a:t>table des symboles</a:t>
            </a:r>
          </a:p>
          <a:p>
            <a:pPr lvl="1"/>
            <a:r>
              <a:rPr lang="fr-FR" dirty="0" smtClean="0"/>
              <a:t>Un analyseur syntaxique</a:t>
            </a:r>
          </a:p>
          <a:p>
            <a:pPr lvl="1"/>
            <a:r>
              <a:rPr lang="fr-FR" dirty="0" smtClean="0"/>
              <a:t>Un arbre syntaxique</a:t>
            </a:r>
          </a:p>
          <a:p>
            <a:pPr lvl="1"/>
            <a:r>
              <a:rPr lang="fr-FR" dirty="0" smtClean="0"/>
              <a:t>Un </a:t>
            </a:r>
            <a:r>
              <a:rPr lang="fr-FR" dirty="0" smtClean="0"/>
              <a:t>analyseur </a:t>
            </a:r>
            <a:r>
              <a:rPr lang="fr-FR" dirty="0" smtClean="0"/>
              <a:t>sémantique</a:t>
            </a:r>
          </a:p>
          <a:p>
            <a:pPr lvl="1"/>
            <a:r>
              <a:rPr lang="fr-FR" dirty="0" smtClean="0"/>
              <a:t>Un générateur de code </a:t>
            </a:r>
            <a:endParaRPr lang="fr-FR" dirty="0"/>
          </a:p>
        </p:txBody>
      </p:sp>
    </p:spTree>
    <p:extLst>
      <p:ext uri="{BB962C8B-B14F-4D97-AF65-F5344CB8AC3E}">
        <p14:creationId xmlns:p14="http://schemas.microsoft.com/office/powerpoint/2010/main" val="30994790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architecture of a language processing system </a:t>
            </a:r>
            <a:endParaRPr lang="en-US" sz="2800" dirty="0"/>
          </a:p>
        </p:txBody>
      </p:sp>
      <p:pic>
        <p:nvPicPr>
          <p:cNvPr id="4" name="Content Placeholder 3" descr="6.18 LangProcSy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l="-10387" r="-10387"/>
              <a:stretch>
                <a:fillRect/>
              </a:stretch>
            </p:blipFill>
          </mc:Choice>
          <mc:Fallback>
            <p:blipFill>
              <a:blip r:embed="rId3"/>
              <a:srcRect l="-10387" r="-10387"/>
              <a:stretch>
                <a:fillRect/>
              </a:stretch>
            </p:blipFill>
          </mc:Fallback>
        </mc:AlternateContent>
        <p:spPr>
          <a:xfrm>
            <a:off x="467544" y="1600200"/>
            <a:ext cx="8749821" cy="4812064"/>
          </a:xfrm>
        </p:spPr>
      </p:pic>
    </p:spTree>
    <p:extLst>
      <p:ext uri="{BB962C8B-B14F-4D97-AF65-F5344CB8AC3E}">
        <p14:creationId xmlns:p14="http://schemas.microsoft.com/office/powerpoint/2010/main" val="2245880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Besoin de plusieurs modèles </a:t>
            </a:r>
            <a:endParaRPr lang="fr-FR" dirty="0"/>
          </a:p>
        </p:txBody>
      </p:sp>
      <p:sp>
        <p:nvSpPr>
          <p:cNvPr id="3" name="Espace réservé du contenu 2"/>
          <p:cNvSpPr>
            <a:spLocks noGrp="1"/>
          </p:cNvSpPr>
          <p:nvPr>
            <p:ph idx="1"/>
          </p:nvPr>
        </p:nvSpPr>
        <p:spPr/>
        <p:txBody>
          <a:bodyPr/>
          <a:lstStyle/>
          <a:p>
            <a:r>
              <a:rPr lang="fr-FR" dirty="0" smtClean="0"/>
              <a:t>On développera plusieurs modèles pour représenter le système de plusieurs points de vue ou perspectives :</a:t>
            </a:r>
          </a:p>
          <a:p>
            <a:pPr lvl="1"/>
            <a:r>
              <a:rPr lang="fr-FR" dirty="0" smtClean="0"/>
              <a:t>Une </a:t>
            </a:r>
            <a:r>
              <a:rPr lang="fr-FR" dirty="0" smtClean="0"/>
              <a:t>perspective externe qui modélisera le contexte ou l’environnement du système</a:t>
            </a:r>
          </a:p>
          <a:p>
            <a:pPr lvl="1"/>
            <a:r>
              <a:rPr lang="fr-FR" dirty="0" smtClean="0"/>
              <a:t>Une perspective d’interaction qui modélisera :</a:t>
            </a:r>
          </a:p>
          <a:p>
            <a:pPr lvl="2"/>
            <a:r>
              <a:rPr lang="fr-FR" dirty="0"/>
              <a:t>L</a:t>
            </a:r>
            <a:r>
              <a:rPr lang="fr-FR" dirty="0" smtClean="0"/>
              <a:t>es interactions du système avec son environnement</a:t>
            </a:r>
          </a:p>
          <a:p>
            <a:pPr lvl="2"/>
            <a:r>
              <a:rPr lang="fr-FR" dirty="0" smtClean="0"/>
              <a:t>Les interactions entre les composants du système</a:t>
            </a:r>
          </a:p>
          <a:p>
            <a:pPr lvl="1"/>
            <a:r>
              <a:rPr lang="fr-FR" dirty="0" smtClean="0"/>
              <a:t>Une perspective structurelle qui modélisera :</a:t>
            </a:r>
          </a:p>
          <a:p>
            <a:pPr lvl="2"/>
            <a:r>
              <a:rPr lang="fr-FR" dirty="0" smtClean="0"/>
              <a:t>L’organisation du système</a:t>
            </a:r>
          </a:p>
          <a:p>
            <a:pPr lvl="2"/>
            <a:r>
              <a:rPr lang="fr-FR" dirty="0" smtClean="0"/>
              <a:t>La structure des données traitées par le système</a:t>
            </a:r>
          </a:p>
          <a:p>
            <a:pPr lvl="1"/>
            <a:r>
              <a:rPr lang="fr-FR" dirty="0" smtClean="0"/>
              <a:t>Une perspective comportementale qui modélisera :</a:t>
            </a:r>
          </a:p>
          <a:p>
            <a:pPr lvl="2"/>
            <a:r>
              <a:rPr lang="fr-FR" dirty="0" smtClean="0"/>
              <a:t>Le comportement dynamique du système</a:t>
            </a:r>
          </a:p>
          <a:p>
            <a:pPr lvl="2"/>
            <a:r>
              <a:rPr lang="fr-FR" dirty="0" smtClean="0"/>
              <a:t>Et comment il répond aux événements qui surviennent</a:t>
            </a:r>
          </a:p>
        </p:txBody>
      </p:sp>
    </p:spTree>
    <p:extLst>
      <p:ext uri="{BB962C8B-B14F-4D97-AF65-F5344CB8AC3E}">
        <p14:creationId xmlns:p14="http://schemas.microsoft.com/office/powerpoint/2010/main" val="40168826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a:t>
            </a:r>
            <a:r>
              <a:rPr lang="en-US" dirty="0" smtClean="0"/>
              <a:t>pipe and filter compiler architecture</a:t>
            </a:r>
            <a:r>
              <a:rPr lang="en-GB" dirty="0" smtClean="0"/>
              <a:t> </a:t>
            </a:r>
            <a:endParaRPr lang="en-US" dirty="0"/>
          </a:p>
        </p:txBody>
      </p:sp>
      <p:pic>
        <p:nvPicPr>
          <p:cNvPr id="4" name="Content Placeholder 3" descr="6.19 PipeFilterCompModel.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42181" b="-42181"/>
              <a:stretch>
                <a:fillRect/>
              </a:stretch>
            </p:blipFill>
          </mc:Choice>
          <mc:Fallback>
            <p:blipFill>
              <a:blip r:embed="rId3"/>
              <a:srcRect t="-42181" b="-42181"/>
              <a:stretch>
                <a:fillRect/>
              </a:stretch>
            </p:blipFill>
          </mc:Fallback>
        </mc:AlternateContent>
        <p:spPr>
          <a:xfrm>
            <a:off x="1105758" y="1600201"/>
            <a:ext cx="6366176" cy="3501152"/>
          </a:xfrm>
        </p:spPr>
      </p:pic>
    </p:spTree>
    <p:extLst>
      <p:ext uri="{BB962C8B-B14F-4D97-AF65-F5344CB8AC3E}">
        <p14:creationId xmlns:p14="http://schemas.microsoft.com/office/powerpoint/2010/main" val="22953479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A repository architecture for a language processing system</a:t>
            </a:r>
            <a:endParaRPr lang="en-US" dirty="0"/>
          </a:p>
        </p:txBody>
      </p:sp>
      <p:pic>
        <p:nvPicPr>
          <p:cNvPr id="4" name="Content Placeholder 3" descr="6.20 RepositoryLPS.eps"/>
          <p:cNvPicPr>
            <a:picLocks noGrp="1" noChangeAspect="1"/>
          </p:cNvPicPr>
          <p:nvPr>
            <p:ph idx="1"/>
          </p:nvPr>
        </p:nvPicPr>
        <mc:AlternateContent xmlns:mc="http://schemas.openxmlformats.org/markup-compatibility/2006">
          <mc:Choice xmlns="" xmlns:mv="urn:schemas-microsoft-com:mac:vml" xmlns:ma="http://schemas.microsoft.com/office/mac/drawingml/2008/main" Requires="ma">
            <p:blipFill>
              <a:blip r:embed="rId2"/>
              <a:srcRect t="-1471" b="-1471"/>
              <a:stretch>
                <a:fillRect/>
              </a:stretch>
            </p:blipFill>
          </mc:Choice>
          <mc:Fallback>
            <p:blipFill>
              <a:blip r:embed="rId3"/>
              <a:srcRect t="-1471" b="-1471"/>
              <a:stretch>
                <a:fillRect/>
              </a:stretch>
            </p:blipFill>
          </mc:Fallback>
        </mc:AlternateContent>
        <p:spPr>
          <a:xfrm>
            <a:off x="755576" y="1916832"/>
            <a:ext cx="7686635" cy="4227353"/>
          </a:xfrm>
        </p:spPr>
      </p:pic>
    </p:spTree>
    <p:extLst>
      <p:ext uri="{BB962C8B-B14F-4D97-AF65-F5344CB8AC3E}">
        <p14:creationId xmlns:p14="http://schemas.microsoft.com/office/powerpoint/2010/main" val="39993437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3 conception et implémentation</a:t>
            </a:r>
            <a:endParaRPr lang="fr-FR"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33452642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smtClean="0"/>
              <a:t>Conception du logiciel et implémentation</a:t>
            </a:r>
            <a:endParaRPr lang="fr-FR" dirty="0"/>
          </a:p>
        </p:txBody>
      </p:sp>
      <p:sp>
        <p:nvSpPr>
          <p:cNvPr id="5" name="Espace réservé du contenu 4"/>
          <p:cNvSpPr>
            <a:spLocks noGrp="1"/>
          </p:cNvSpPr>
          <p:nvPr>
            <p:ph idx="1"/>
          </p:nvPr>
        </p:nvSpPr>
        <p:spPr/>
        <p:txBody>
          <a:bodyPr>
            <a:normAutofit fontScale="92500" lnSpcReduction="20000"/>
          </a:bodyPr>
          <a:lstStyle/>
          <a:p>
            <a:r>
              <a:rPr lang="fr-FR" dirty="0" smtClean="0"/>
              <a:t>C’est l’étape du processus de Génie Logiciel où un système logiciel exécutable est développé :</a:t>
            </a:r>
          </a:p>
          <a:p>
            <a:pPr lvl="1"/>
            <a:r>
              <a:rPr lang="fr-FR" dirty="0" smtClean="0"/>
              <a:t>Pour un logiciel simple,  conception du logiciel et implémentation « sont » le Génie Logiciel</a:t>
            </a:r>
          </a:p>
          <a:p>
            <a:pPr lvl="1"/>
            <a:r>
              <a:rPr lang="fr-FR" dirty="0" smtClean="0"/>
              <a:t>Pour un logiciel complexe, il s’agit </a:t>
            </a:r>
            <a:r>
              <a:rPr lang="fr-FR" dirty="0" smtClean="0"/>
              <a:t>d’un </a:t>
            </a:r>
            <a:r>
              <a:rPr lang="fr-FR" dirty="0" smtClean="0"/>
              <a:t>processus parmi tous les processus : spécifications, conception de l’architecture, </a:t>
            </a:r>
            <a:r>
              <a:rPr lang="fr-FR" dirty="0" smtClean="0"/>
              <a:t>vérification </a:t>
            </a:r>
            <a:r>
              <a:rPr lang="fr-FR" dirty="0" smtClean="0"/>
              <a:t>et validation…</a:t>
            </a:r>
          </a:p>
          <a:p>
            <a:r>
              <a:rPr lang="fr-FR" dirty="0" smtClean="0"/>
              <a:t>Conception du logiciel et implémentation sont liées :</a:t>
            </a:r>
          </a:p>
          <a:p>
            <a:pPr lvl="1"/>
            <a:r>
              <a:rPr lang="fr-FR" dirty="0" smtClean="0"/>
              <a:t>La conception du logiciel est une activité de création où l’on identifie les composants et leurs relations à partir des exigences du client</a:t>
            </a:r>
          </a:p>
          <a:p>
            <a:pPr lvl="1"/>
            <a:r>
              <a:rPr lang="fr-FR" dirty="0" smtClean="0"/>
              <a:t>L’implémentation est le processus de réalisation de la conception sous forme d’un programme</a:t>
            </a:r>
          </a:p>
          <a:p>
            <a:r>
              <a:rPr lang="fr-FR" dirty="0" smtClean="0"/>
              <a:t>Quelque </a:t>
            </a:r>
            <a:r>
              <a:rPr lang="fr-FR" dirty="0" smtClean="0"/>
              <a:t>fois, </a:t>
            </a:r>
            <a:r>
              <a:rPr lang="fr-FR" dirty="0" smtClean="0"/>
              <a:t>il y a une étape spécifique de </a:t>
            </a:r>
            <a:r>
              <a:rPr lang="fr-FR" dirty="0" smtClean="0"/>
              <a:t>conception, et, </a:t>
            </a:r>
            <a:r>
              <a:rPr lang="fr-FR" dirty="0" smtClean="0"/>
              <a:t>la conception est modélisée et documentée :</a:t>
            </a:r>
          </a:p>
          <a:p>
            <a:pPr lvl="1"/>
            <a:r>
              <a:rPr lang="fr-FR" dirty="0" smtClean="0"/>
              <a:t>D’autres </a:t>
            </a:r>
            <a:r>
              <a:rPr lang="fr-FR" dirty="0" smtClean="0"/>
              <a:t>fois, </a:t>
            </a:r>
            <a:r>
              <a:rPr lang="fr-FR" dirty="0" smtClean="0"/>
              <a:t>la conception reste dans la tête du programmeur</a:t>
            </a:r>
          </a:p>
          <a:p>
            <a:pPr lvl="1"/>
            <a:r>
              <a:rPr lang="fr-FR" dirty="0" smtClean="0"/>
              <a:t>Il n’est pas toujours nécessaire de décrire la conception en détail</a:t>
            </a:r>
          </a:p>
          <a:p>
            <a:pPr lvl="1"/>
            <a:r>
              <a:rPr lang="fr-FR" dirty="0" smtClean="0"/>
              <a:t>Mais la conception est la solution à un problème, elle existe toujours !</a:t>
            </a:r>
            <a:endParaRPr lang="fr-FR" dirty="0"/>
          </a:p>
        </p:txBody>
      </p:sp>
    </p:spTree>
    <p:extLst>
      <p:ext uri="{BB962C8B-B14F-4D97-AF65-F5344CB8AC3E}">
        <p14:creationId xmlns:p14="http://schemas.microsoft.com/office/powerpoint/2010/main" val="40496829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Imbrication des processus</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La conception et l’implémentation sont liées</a:t>
            </a:r>
          </a:p>
          <a:p>
            <a:pPr lvl="1"/>
            <a:r>
              <a:rPr lang="fr-FR" dirty="0" smtClean="0"/>
              <a:t>Il faut prendre en compte les problèmes d’implémentation lors de la conception </a:t>
            </a:r>
          </a:p>
          <a:p>
            <a:pPr lvl="1"/>
            <a:r>
              <a:rPr lang="fr-FR" dirty="0" smtClean="0"/>
              <a:t>Par exemple : Utiliser UML pour documenter la conception …</a:t>
            </a:r>
          </a:p>
          <a:p>
            <a:pPr lvl="2"/>
            <a:r>
              <a:rPr lang="fr-FR" dirty="0" smtClean="0"/>
              <a:t>Ok, si le langage final est Java ou C#</a:t>
            </a:r>
          </a:p>
          <a:p>
            <a:pPr lvl="2"/>
            <a:r>
              <a:rPr lang="fr-FR" dirty="0" smtClean="0"/>
              <a:t>Moins utile, si le langage final est typé dynamiquement (Python)</a:t>
            </a:r>
          </a:p>
          <a:p>
            <a:pPr lvl="2"/>
            <a:r>
              <a:rPr lang="fr-FR" dirty="0" smtClean="0"/>
              <a:t>Loufoque, s’il s’agit de paramétrer un COTS</a:t>
            </a:r>
          </a:p>
          <a:p>
            <a:r>
              <a:rPr lang="fr-FR" dirty="0" smtClean="0"/>
              <a:t>Une des questions les plus importantes concernant l’implémentation est celle de l’achat ou de la fabrication </a:t>
            </a:r>
          </a:p>
          <a:p>
            <a:pPr lvl="1"/>
            <a:r>
              <a:rPr lang="fr-FR" dirty="0" smtClean="0"/>
              <a:t>Le « </a:t>
            </a:r>
            <a:r>
              <a:rPr lang="fr-FR" dirty="0" err="1"/>
              <a:t>M</a:t>
            </a:r>
            <a:r>
              <a:rPr lang="fr-FR" dirty="0" err="1" smtClean="0"/>
              <a:t>ake</a:t>
            </a:r>
            <a:r>
              <a:rPr lang="fr-FR" dirty="0" smtClean="0"/>
              <a:t> or </a:t>
            </a:r>
            <a:r>
              <a:rPr lang="fr-FR" dirty="0" err="1" smtClean="0"/>
              <a:t>Buy</a:t>
            </a:r>
            <a:r>
              <a:rPr lang="fr-FR" dirty="0" smtClean="0"/>
              <a:t> » de la gestion de projet </a:t>
            </a:r>
          </a:p>
          <a:p>
            <a:r>
              <a:rPr lang="fr-FR" dirty="0" smtClean="0"/>
              <a:t>Objectifs de la suite :</a:t>
            </a:r>
          </a:p>
          <a:p>
            <a:pPr lvl="1"/>
            <a:r>
              <a:rPr lang="fr-FR" dirty="0" smtClean="0"/>
              <a:t>Montrer comment la modélisation et la conception de l’architecture sont utilisées dans le développement d’un logiciel orienté-objet</a:t>
            </a:r>
          </a:p>
          <a:p>
            <a:pPr lvl="1"/>
            <a:r>
              <a:rPr lang="fr-FR" dirty="0" smtClean="0"/>
              <a:t>Introduire certains sujets importants relatifs à l’implémentation pas toujours traités dans les cours de programmation </a:t>
            </a:r>
            <a:endParaRPr lang="fr-FR" dirty="0"/>
          </a:p>
        </p:txBody>
      </p:sp>
    </p:spTree>
    <p:extLst>
      <p:ext uri="{BB962C8B-B14F-4D97-AF65-F5344CB8AC3E}">
        <p14:creationId xmlns:p14="http://schemas.microsoft.com/office/powerpoint/2010/main" val="5447292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L’exemple  : La station météo </a:t>
            </a:r>
            <a:endParaRPr lang="fr-FR" dirty="0"/>
          </a:p>
        </p:txBody>
      </p:sp>
      <p:sp>
        <p:nvSpPr>
          <p:cNvPr id="6" name="Espace réservé du contenu 5"/>
          <p:cNvSpPr>
            <a:spLocks noGrp="1"/>
          </p:cNvSpPr>
          <p:nvPr>
            <p:ph sz="half" idx="2"/>
          </p:nvPr>
        </p:nvSpPr>
        <p:spPr>
          <a:xfrm>
            <a:off x="3563888" y="1628800"/>
            <a:ext cx="5328592" cy="4718304"/>
          </a:xfrm>
        </p:spPr>
        <p:txBody>
          <a:bodyPr>
            <a:noAutofit/>
          </a:bodyPr>
          <a:lstStyle/>
          <a:p>
            <a:r>
              <a:rPr lang="fr-FR" sz="2400" dirty="0" smtClean="0"/>
              <a:t>Pour améliorer la précision des prévisions météorologiques dans des régions éloignées ou difficile d’accès on a décidé de déployer plusieurs centaines de stations météo </a:t>
            </a:r>
          </a:p>
          <a:p>
            <a:r>
              <a:rPr lang="fr-FR" sz="2400" dirty="0" smtClean="0"/>
              <a:t>Ces stations collectent des données à partir d’instruments qui mesurent certains paramètres météorologiques </a:t>
            </a:r>
          </a:p>
        </p:txBody>
      </p:sp>
      <p:pic>
        <p:nvPicPr>
          <p:cNvPr id="5122" name="Picture 2" descr="C:\Users\Joel\AppData\Local\Microsoft\Windows\Temporary Internet Files\Content.IE5\LTIKDQ1D\MC900241551[1].wmf"/>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92896"/>
            <a:ext cx="2613999" cy="237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0969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 système d’information météo </a:t>
            </a:r>
            <a:endParaRPr lang="fr-FR" dirty="0"/>
          </a:p>
        </p:txBody>
      </p:sp>
      <p:sp>
        <p:nvSpPr>
          <p:cNvPr id="6" name="Espace réservé du contenu 5"/>
          <p:cNvSpPr>
            <a:spLocks noGrp="1"/>
          </p:cNvSpPr>
          <p:nvPr>
            <p:ph idx="1"/>
          </p:nvPr>
        </p:nvSpPr>
        <p:spPr/>
        <p:txBody>
          <a:bodyPr>
            <a:noAutofit/>
          </a:bodyPr>
          <a:lstStyle/>
          <a:p>
            <a:r>
              <a:rPr lang="fr-FR" sz="2200" dirty="0" smtClean="0"/>
              <a:t>Les stations font partie d’un système plus important : un système d’information météo qui collecte les données des stations et les rendent disponibles à d’autres systèmes qui les traitent </a:t>
            </a:r>
          </a:p>
          <a:p>
            <a:r>
              <a:rPr lang="fr-FR" sz="2200" dirty="0" smtClean="0"/>
              <a:t>Les systèmes sont :</a:t>
            </a:r>
          </a:p>
          <a:p>
            <a:pPr lvl="1"/>
            <a:r>
              <a:rPr lang="fr-FR" sz="1800" dirty="0" smtClean="0"/>
              <a:t>Le système « Station </a:t>
            </a:r>
            <a:r>
              <a:rPr lang="fr-FR" sz="1800" dirty="0"/>
              <a:t>M</a:t>
            </a:r>
            <a:r>
              <a:rPr lang="fr-FR" sz="1800" dirty="0" smtClean="0"/>
              <a:t>étéo » qui collecte les données, les traite et les transmet</a:t>
            </a:r>
          </a:p>
          <a:p>
            <a:pPr lvl="1"/>
            <a:r>
              <a:rPr lang="fr-FR" sz="1800" dirty="0" smtClean="0"/>
              <a:t>Le système « Gestion et Archivage des données », qui collecte les données, les traite, les analyse et les archive sous une forme utilisable par d’autres systèmes</a:t>
            </a:r>
          </a:p>
          <a:p>
            <a:pPr lvl="1"/>
            <a:r>
              <a:rPr lang="fr-FR" sz="1800" dirty="0" smtClean="0"/>
              <a:t>Le système « </a:t>
            </a:r>
            <a:r>
              <a:rPr lang="fr-FR" sz="1800" dirty="0"/>
              <a:t>M</a:t>
            </a:r>
            <a:r>
              <a:rPr lang="fr-FR" sz="1800" dirty="0" smtClean="0"/>
              <a:t>aintenance des Stations » qui peut communiquer par satellite avec toutes les stations et gère leur bon fonctionnement</a:t>
            </a:r>
          </a:p>
          <a:p>
            <a:pPr lvl="2"/>
            <a:r>
              <a:rPr lang="fr-FR" sz="1600" dirty="0" smtClean="0"/>
              <a:t>Il peut mettre à jour le logiciel embarqué dans les stations</a:t>
            </a:r>
          </a:p>
          <a:p>
            <a:pPr lvl="2"/>
            <a:r>
              <a:rPr lang="fr-FR" sz="1600" dirty="0" smtClean="0"/>
              <a:t>Il permet de prendre le contrôle à distance d’une station, en cas de problème</a:t>
            </a:r>
          </a:p>
          <a:p>
            <a:pPr lvl="1"/>
            <a:endParaRPr lang="fr-FR" sz="1800" dirty="0"/>
          </a:p>
        </p:txBody>
      </p:sp>
    </p:spTree>
    <p:extLst>
      <p:ext uri="{BB962C8B-B14F-4D97-AF65-F5344CB8AC3E}">
        <p14:creationId xmlns:p14="http://schemas.microsoft.com/office/powerpoint/2010/main" val="26595623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 système d’information météo </a:t>
            </a:r>
            <a:endParaRPr lang="fr-FR" dirty="0"/>
          </a:p>
        </p:txBody>
      </p:sp>
      <p:sp>
        <p:nvSpPr>
          <p:cNvPr id="6" name="Espace réservé du contenu 5"/>
          <p:cNvSpPr>
            <a:spLocks noGrp="1"/>
          </p:cNvSpPr>
          <p:nvPr>
            <p:ph sz="half" idx="2"/>
          </p:nvPr>
        </p:nvSpPr>
        <p:spPr>
          <a:xfrm>
            <a:off x="4499992" y="1879048"/>
            <a:ext cx="4392488" cy="4718304"/>
          </a:xfrm>
        </p:spPr>
        <p:txBody>
          <a:bodyPr>
            <a:noAutofit/>
          </a:bodyPr>
          <a:lstStyle/>
          <a:p>
            <a:r>
              <a:rPr lang="fr-FR" sz="2200" dirty="0" smtClean="0"/>
              <a:t>On utilise ici le diagramme de package UML pour indiquer que le système est un ensemble de composants</a:t>
            </a:r>
          </a:p>
          <a:p>
            <a:r>
              <a:rPr lang="fr-FR" sz="2200" dirty="0" smtClean="0"/>
              <a:t>On a identifié les systèmes par le </a:t>
            </a:r>
            <a:r>
              <a:rPr lang="fr-FR" sz="2200" dirty="0" err="1" smtClean="0"/>
              <a:t>stereotype</a:t>
            </a:r>
            <a:r>
              <a:rPr lang="fr-FR" sz="2200" dirty="0" smtClean="0"/>
              <a:t> </a:t>
            </a:r>
            <a:r>
              <a:rPr lang="fr-FR" sz="2200" dirty="0" smtClean="0"/>
              <a:t>« system »</a:t>
            </a:r>
          </a:p>
          <a:p>
            <a:r>
              <a:rPr lang="fr-FR" sz="2200" dirty="0" smtClean="0"/>
              <a:t>Les associations indiquent un échange d’information qu’il est trop tôt pour définir plus en détail </a:t>
            </a:r>
            <a:endParaRPr lang="fr-FR" sz="2200" dirty="0"/>
          </a:p>
        </p:txBody>
      </p:sp>
      <p:pic>
        <p:nvPicPr>
          <p:cNvPr id="7" name="Picture 3" descr="1.7 WeatherStationEnv.eps"/>
          <p:cNvPicPr>
            <a:picLocks noGrp="1" noChangeAspect="1"/>
          </p:cNvPicPr>
          <p:nvPr>
            <p:ph sz="half" idx="1"/>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25903" y="2708920"/>
            <a:ext cx="4030073" cy="1945553"/>
          </a:xfrm>
          <a:prstGeom prst="rect">
            <a:avLst/>
          </a:prstGeom>
        </p:spPr>
      </p:pic>
    </p:spTree>
    <p:extLst>
      <p:ext uri="{BB962C8B-B14F-4D97-AF65-F5344CB8AC3E}">
        <p14:creationId xmlns:p14="http://schemas.microsoft.com/office/powerpoint/2010/main" val="3367129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La station météo (fonction de base ) </a:t>
            </a:r>
            <a:endParaRPr lang="fr-FR" dirty="0"/>
          </a:p>
        </p:txBody>
      </p:sp>
      <p:sp>
        <p:nvSpPr>
          <p:cNvPr id="6" name="Espace réservé du contenu 5"/>
          <p:cNvSpPr>
            <a:spLocks noGrp="1"/>
          </p:cNvSpPr>
          <p:nvPr>
            <p:ph idx="1"/>
          </p:nvPr>
        </p:nvSpPr>
        <p:spPr>
          <a:xfrm>
            <a:off x="457200" y="1600200"/>
            <a:ext cx="7787208" cy="4876800"/>
          </a:xfrm>
        </p:spPr>
        <p:txBody>
          <a:bodyPr>
            <a:noAutofit/>
          </a:bodyPr>
          <a:lstStyle/>
          <a:p>
            <a:r>
              <a:rPr lang="fr-FR" sz="2000" dirty="0"/>
              <a:t>Chaque station contient un certain nombre d’instruments qui mesurent </a:t>
            </a:r>
            <a:r>
              <a:rPr lang="fr-FR" sz="2000" dirty="0" smtClean="0"/>
              <a:t>:</a:t>
            </a:r>
            <a:endParaRPr lang="fr-FR" sz="2000" dirty="0"/>
          </a:p>
          <a:p>
            <a:pPr lvl="1"/>
            <a:r>
              <a:rPr lang="fr-FR" sz="1600" dirty="0" smtClean="0"/>
              <a:t>Vitesse du vent</a:t>
            </a:r>
          </a:p>
          <a:p>
            <a:pPr lvl="1"/>
            <a:r>
              <a:rPr lang="fr-FR" sz="1600" dirty="0" smtClean="0"/>
              <a:t>Direction du vent</a:t>
            </a:r>
          </a:p>
          <a:p>
            <a:pPr lvl="1"/>
            <a:r>
              <a:rPr lang="fr-FR" sz="1600" dirty="0" smtClean="0"/>
              <a:t>Température de l’air</a:t>
            </a:r>
          </a:p>
          <a:p>
            <a:pPr lvl="1"/>
            <a:r>
              <a:rPr lang="fr-FR" sz="1600" dirty="0" smtClean="0"/>
              <a:t>Température du sol</a:t>
            </a:r>
          </a:p>
          <a:p>
            <a:pPr lvl="1"/>
            <a:r>
              <a:rPr lang="fr-FR" sz="1600" dirty="0" smtClean="0"/>
              <a:t>Pression barométrique</a:t>
            </a:r>
          </a:p>
          <a:p>
            <a:pPr lvl="1"/>
            <a:r>
              <a:rPr lang="fr-FR" sz="1600" dirty="0" smtClean="0"/>
              <a:t>Précipitations (sur une période de 24 heures)</a:t>
            </a:r>
          </a:p>
          <a:p>
            <a:r>
              <a:rPr lang="fr-FR" sz="2000" dirty="0" smtClean="0"/>
              <a:t>La station opère en collectant les données à de fréquents intervalles</a:t>
            </a:r>
          </a:p>
          <a:p>
            <a:pPr lvl="1"/>
            <a:r>
              <a:rPr lang="fr-FR" sz="1600" dirty="0" smtClean="0"/>
              <a:t>La bande passante du satellite implique un traitement local et une première agrégation des données qui sont ensuite transmises </a:t>
            </a:r>
          </a:p>
          <a:p>
            <a:pPr lvl="1"/>
            <a:r>
              <a:rPr lang="fr-FR" sz="1600" dirty="0" smtClean="0"/>
              <a:t>Si la connexion n’est pas possible les données sont stockées localement jusqu’à son </a:t>
            </a:r>
            <a:r>
              <a:rPr lang="fr-FR" sz="1600" dirty="0" smtClean="0"/>
              <a:t>rétablissement</a:t>
            </a:r>
            <a:endParaRPr lang="fr-FR" sz="1600" dirty="0" smtClean="0"/>
          </a:p>
        </p:txBody>
      </p:sp>
    </p:spTree>
    <p:extLst>
      <p:ext uri="{BB962C8B-B14F-4D97-AF65-F5344CB8AC3E}">
        <p14:creationId xmlns:p14="http://schemas.microsoft.com/office/powerpoint/2010/main" val="8480049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La station météo (fonctions annexes) </a:t>
            </a:r>
            <a:endParaRPr lang="fr-FR" dirty="0"/>
          </a:p>
        </p:txBody>
      </p:sp>
      <p:sp>
        <p:nvSpPr>
          <p:cNvPr id="6" name="Espace réservé du contenu 5"/>
          <p:cNvSpPr>
            <a:spLocks noGrp="1"/>
          </p:cNvSpPr>
          <p:nvPr>
            <p:ph idx="1"/>
          </p:nvPr>
        </p:nvSpPr>
        <p:spPr/>
        <p:txBody>
          <a:bodyPr>
            <a:noAutofit/>
          </a:bodyPr>
          <a:lstStyle/>
          <a:p>
            <a:r>
              <a:rPr lang="fr-FR" sz="2000" dirty="0" smtClean="0"/>
              <a:t>La station est indépendante et alimentée par batterie (avec un dispositif solaire ou éolien de recharge)</a:t>
            </a:r>
          </a:p>
          <a:p>
            <a:r>
              <a:rPr lang="fr-FR" sz="2000" dirty="0" smtClean="0"/>
              <a:t>Etant déployée dans des contrées inhospitalières elle doit pouvoir résister à l’environnement : conditions météo, animaux …</a:t>
            </a:r>
          </a:p>
          <a:p>
            <a:r>
              <a:rPr lang="fr-FR" sz="2000" dirty="0" smtClean="0"/>
              <a:t>La station ne doit pas seulement collecter les données, mais aussi :</a:t>
            </a:r>
          </a:p>
          <a:p>
            <a:pPr lvl="1"/>
            <a:r>
              <a:rPr lang="fr-FR" sz="1600" dirty="0" smtClean="0"/>
              <a:t>Gérer les instruments, l’énergie et le matériel de communication et signaler tout problème au système de gestion</a:t>
            </a:r>
          </a:p>
          <a:p>
            <a:pPr lvl="1"/>
            <a:r>
              <a:rPr lang="fr-FR" sz="1600" dirty="0" smtClean="0"/>
              <a:t>Gérer l’énergie, s’assurer que les batteries sont chargées quand les conditions environnementales le permettent, mais aussi arrêter les générateurs quand les conditions l’exigent (tempête)</a:t>
            </a:r>
          </a:p>
          <a:p>
            <a:pPr lvl="1"/>
            <a:r>
              <a:rPr lang="fr-FR" sz="1600" dirty="0" smtClean="0"/>
              <a:t>Permettre une reconfiguration dynamique :</a:t>
            </a:r>
          </a:p>
          <a:p>
            <a:pPr lvl="2"/>
            <a:r>
              <a:rPr lang="fr-FR" sz="1400" dirty="0" smtClean="0"/>
              <a:t>Quand une nouvelle version du logiciel est disponible</a:t>
            </a:r>
          </a:p>
          <a:p>
            <a:pPr lvl="2"/>
            <a:r>
              <a:rPr lang="fr-FR" sz="1400" dirty="0" smtClean="0"/>
              <a:t>Quand un matériel de secours doit remplacer un matériel défectueux</a:t>
            </a:r>
          </a:p>
        </p:txBody>
      </p:sp>
    </p:spTree>
    <p:extLst>
      <p:ext uri="{BB962C8B-B14F-4D97-AF65-F5344CB8AC3E}">
        <p14:creationId xmlns:p14="http://schemas.microsoft.com/office/powerpoint/2010/main" val="20669189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Élémentai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34003</TotalTime>
  <Words>8320</Words>
  <Application>Microsoft Office PowerPoint</Application>
  <PresentationFormat>Affichage à l'écran (4:3)</PresentationFormat>
  <Paragraphs>894</Paragraphs>
  <Slides>154</Slides>
  <Notes>1</Notes>
  <HiddenSlides>0</HiddenSlides>
  <MMClips>0</MMClips>
  <ScaleCrop>false</ScaleCrop>
  <HeadingPairs>
    <vt:vector size="4" baseType="variant">
      <vt:variant>
        <vt:lpstr>Thème</vt:lpstr>
      </vt:variant>
      <vt:variant>
        <vt:i4>1</vt:i4>
      </vt:variant>
      <vt:variant>
        <vt:lpstr>Titres des diapositives</vt:lpstr>
      </vt:variant>
      <vt:variant>
        <vt:i4>154</vt:i4>
      </vt:variant>
    </vt:vector>
  </HeadingPairs>
  <TitlesOfParts>
    <vt:vector size="155" baseType="lpstr">
      <vt:lpstr>Clarté</vt:lpstr>
      <vt:lpstr>La Conception la construction</vt:lpstr>
      <vt:lpstr>Software Engineering    (B. Meyer)</vt:lpstr>
      <vt:lpstr>Le problème</vt:lpstr>
      <vt:lpstr>Les faits</vt:lpstr>
      <vt:lpstr>Le contenu</vt:lpstr>
      <vt:lpstr>1 Modélisation     du  système</vt:lpstr>
      <vt:lpstr>Modélisation</vt:lpstr>
      <vt:lpstr>Modélisation ou représentation ?</vt:lpstr>
      <vt:lpstr>Besoin de plusieurs modèles </vt:lpstr>
      <vt:lpstr>UML </vt:lpstr>
      <vt:lpstr>Utilisation de la notation</vt:lpstr>
      <vt:lpstr>Modèles de contexte</vt:lpstr>
      <vt:lpstr>Définir les limites du système </vt:lpstr>
      <vt:lpstr>Définition du contexte</vt:lpstr>
      <vt:lpstr>Modèles de processus</vt:lpstr>
      <vt:lpstr>Modèles D’interactions</vt:lpstr>
      <vt:lpstr>Interaction</vt:lpstr>
      <vt:lpstr>Les cas d’utilisation</vt:lpstr>
      <vt:lpstr>Diagramme des cas d’utilisation</vt:lpstr>
      <vt:lpstr>Description textuelle d’un cas d’utilisation</vt:lpstr>
      <vt:lpstr>Les diagrammes de séquence</vt:lpstr>
      <vt:lpstr>Exemple</vt:lpstr>
      <vt:lpstr>Une implémentation possible</vt:lpstr>
      <vt:lpstr>Représentation du diagramme 1</vt:lpstr>
      <vt:lpstr>Représentation du diagramme 2</vt:lpstr>
      <vt:lpstr>Représentation du diagramme 3</vt:lpstr>
      <vt:lpstr>Une autre approche …</vt:lpstr>
      <vt:lpstr>Les différences</vt:lpstr>
      <vt:lpstr>Modèles de structure</vt:lpstr>
      <vt:lpstr>Les modèles de structure</vt:lpstr>
      <vt:lpstr>Les diagrammes de classe</vt:lpstr>
      <vt:lpstr>Niveaux de détail</vt:lpstr>
      <vt:lpstr>Deux notations équivalentes</vt:lpstr>
      <vt:lpstr>Généralisation &amp; Agrégation </vt:lpstr>
      <vt:lpstr>Modèles de comportement</vt:lpstr>
      <vt:lpstr>Comportement dynamique</vt:lpstr>
      <vt:lpstr>Modélisation « Data driven »</vt:lpstr>
      <vt:lpstr>Analyse structurée : SADT </vt:lpstr>
      <vt:lpstr>Les Data-Flow Diagrams</vt:lpstr>
      <vt:lpstr>UML 2.0 Diagrammes d’activité</vt:lpstr>
      <vt:lpstr>Modélisation « Event driven »</vt:lpstr>
      <vt:lpstr>Diagramme d’états</vt:lpstr>
      <vt:lpstr>« Model driven engineering»</vt:lpstr>
      <vt:lpstr>Model Driven Engineering (MDE)</vt:lpstr>
      <vt:lpstr>MDA</vt:lpstr>
      <vt:lpstr>UML exécutable : xUML</vt:lpstr>
      <vt:lpstr>2 conception de l’architecture</vt:lpstr>
      <vt:lpstr>Conception de l’architecture</vt:lpstr>
      <vt:lpstr>En pratique… </vt:lpstr>
      <vt:lpstr>Importance de l’architecture </vt:lpstr>
      <vt:lpstr>Représentations </vt:lpstr>
      <vt:lpstr>Décisions architecturales</vt:lpstr>
      <vt:lpstr>Décisions structurantes </vt:lpstr>
      <vt:lpstr>Les questions fondamentales</vt:lpstr>
      <vt:lpstr>Patterns &amp; Styles </vt:lpstr>
      <vt:lpstr>Relations architecture non-fonctionnalités </vt:lpstr>
      <vt:lpstr>Vues architecturales</vt:lpstr>
      <vt:lpstr>Utilité des vues </vt:lpstr>
      <vt:lpstr>Quelles vues ?</vt:lpstr>
      <vt:lpstr>Tout le monde n’est pas d’accord</vt:lpstr>
      <vt:lpstr>Patterns architecturaux</vt:lpstr>
      <vt:lpstr>Les références </vt:lpstr>
      <vt:lpstr>Les patterns </vt:lpstr>
      <vt:lpstr>Pattern 1 : MVC</vt:lpstr>
      <vt:lpstr>The Model-View-Controller (MVC) pattern </vt:lpstr>
      <vt:lpstr>The organization of the Model-View-Controller </vt:lpstr>
      <vt:lpstr>Web application architecture using the MVC pattern </vt:lpstr>
      <vt:lpstr>Pattern 2 : Architecture par niveau</vt:lpstr>
      <vt:lpstr>The Layered architecture pattern </vt:lpstr>
      <vt:lpstr>A generic layered architecture </vt:lpstr>
      <vt:lpstr>Pattern 3 : Repository</vt:lpstr>
      <vt:lpstr>The Repository pattern </vt:lpstr>
      <vt:lpstr>A repository architecture for an IDE </vt:lpstr>
      <vt:lpstr>Pattern 4 : Client serveur</vt:lpstr>
      <vt:lpstr>The Client–server pattern </vt:lpstr>
      <vt:lpstr>A client–server architecture for a film library </vt:lpstr>
      <vt:lpstr>Pattern 5 : Pipe &amp; Filter</vt:lpstr>
      <vt:lpstr>The pipe and filter pattern </vt:lpstr>
      <vt:lpstr> An example of the pipe and filter architecture </vt:lpstr>
      <vt:lpstr>Architecture d’application</vt:lpstr>
      <vt:lpstr>Systèmes applicatifs</vt:lpstr>
      <vt:lpstr>Utilisation</vt:lpstr>
      <vt:lpstr>Exemple 1 : Traitement de transactions</vt:lpstr>
      <vt:lpstr>The structure of transaction processing applications </vt:lpstr>
      <vt:lpstr>The software architecture of an ATM system </vt:lpstr>
      <vt:lpstr>Exemple 2 :  Système d’Information</vt:lpstr>
      <vt:lpstr>Layered information system architecture </vt:lpstr>
      <vt:lpstr>Exemple 3 :  Système de traitement des langages </vt:lpstr>
      <vt:lpstr>The architecture of a language processing system </vt:lpstr>
      <vt:lpstr>A pipe and filter compiler architecture </vt:lpstr>
      <vt:lpstr>A repository architecture for a language processing system</vt:lpstr>
      <vt:lpstr>3 conception et implémentation</vt:lpstr>
      <vt:lpstr>Conception du logiciel et implémentation</vt:lpstr>
      <vt:lpstr>Imbrication des processus</vt:lpstr>
      <vt:lpstr>L’exemple  : La station météo </vt:lpstr>
      <vt:lpstr>Le système d’information météo </vt:lpstr>
      <vt:lpstr>Le système d’information météo </vt:lpstr>
      <vt:lpstr>La station météo (fonction de base ) </vt:lpstr>
      <vt:lpstr>La station météo (fonctions annexes) </vt:lpstr>
      <vt:lpstr>Conception orientée objet avec UML</vt:lpstr>
      <vt:lpstr>OO avec UML</vt:lpstr>
      <vt:lpstr>Les activités du processus</vt:lpstr>
      <vt:lpstr>1 Contexte du système et interactions </vt:lpstr>
      <vt:lpstr>Contexte de la station météo</vt:lpstr>
      <vt:lpstr>Cas d’utilisation de la station météo</vt:lpstr>
      <vt:lpstr>Cas d’utilisation : Rapport météo</vt:lpstr>
      <vt:lpstr>2 Conception de l’architecture</vt:lpstr>
      <vt:lpstr>Architecture de la station météo</vt:lpstr>
      <vt:lpstr>Architecture du sous-système « Data Collection »</vt:lpstr>
      <vt:lpstr>3 Identification des classes d’objet</vt:lpstr>
      <vt:lpstr>Les objets de la station météo</vt:lpstr>
      <vt:lpstr>4 Modèles de conception</vt:lpstr>
      <vt:lpstr>Conception et UML </vt:lpstr>
      <vt:lpstr>3 types de modèles utiles </vt:lpstr>
      <vt:lpstr>Diagramme de séquence de la collecte</vt:lpstr>
      <vt:lpstr>Diagramme d’états de la station</vt:lpstr>
      <vt:lpstr>5 Spécifications des interfaces</vt:lpstr>
      <vt:lpstr>Interfaces de la station </vt:lpstr>
      <vt:lpstr>Design Patterns</vt:lpstr>
      <vt:lpstr>Design patterns</vt:lpstr>
      <vt:lpstr>Impact</vt:lpstr>
      <vt:lpstr>D’autres patterns</vt:lpstr>
      <vt:lpstr>Et même …</vt:lpstr>
      <vt:lpstr>Les éléments d’un Design Pattern</vt:lpstr>
      <vt:lpstr>Le pattern Observer</vt:lpstr>
      <vt:lpstr>Multiple displays </vt:lpstr>
      <vt:lpstr>A UML model of the Observer pattern </vt:lpstr>
      <vt:lpstr>Problèmes d’implémentation</vt:lpstr>
      <vt:lpstr>Implémentation</vt:lpstr>
      <vt:lpstr>Réutilisation </vt:lpstr>
      <vt:lpstr>Niveaux de réutilisation</vt:lpstr>
      <vt:lpstr>Coûts associés à la réutilisation </vt:lpstr>
      <vt:lpstr>Gestion de la configuration </vt:lpstr>
      <vt:lpstr>3 activités fondamentales </vt:lpstr>
      <vt:lpstr>Gestion de la configuration </vt:lpstr>
      <vt:lpstr>Développement croisé (host–target)</vt:lpstr>
      <vt:lpstr>Déploiement</vt:lpstr>
      <vt:lpstr>Développement  Open source</vt:lpstr>
      <vt:lpstr>Open source </vt:lpstr>
      <vt:lpstr>Licences Open Source</vt:lpstr>
      <vt:lpstr>Recommandations </vt:lpstr>
      <vt:lpstr>4 Conclusion</vt:lpstr>
      <vt:lpstr>Modélisation 1</vt:lpstr>
      <vt:lpstr>Modélisation 2</vt:lpstr>
      <vt:lpstr>Conception de l’architecture 1</vt:lpstr>
      <vt:lpstr>Conception de l’architecture 2</vt:lpstr>
      <vt:lpstr>Conception et Implémentation 1</vt:lpstr>
      <vt:lpstr>Conception et Implémentation 2</vt:lpstr>
      <vt:lpstr>Références</vt:lpstr>
      <vt:lpstr>Pour aller plus loin…</vt:lpstr>
      <vt:lpstr>UML</vt:lpstr>
      <vt:lpstr>Architecture</vt:lpstr>
      <vt:lpstr>Patterns (in french) </vt:lpstr>
      <vt:lpstr>Code </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Test logiciel</dc:title>
  <dc:creator>Joel</dc:creator>
  <cp:lastModifiedBy>Joel</cp:lastModifiedBy>
  <cp:revision>461</cp:revision>
  <dcterms:created xsi:type="dcterms:W3CDTF">2013-07-16T05:21:42Z</dcterms:created>
  <dcterms:modified xsi:type="dcterms:W3CDTF">2014-01-02T16:15:40Z</dcterms:modified>
</cp:coreProperties>
</file>